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67" r:id="rId3"/>
    <p:sldId id="269" r:id="rId4"/>
    <p:sldId id="268" r:id="rId5"/>
    <p:sldId id="272" r:id="rId6"/>
    <p:sldId id="273" r:id="rId7"/>
    <p:sldId id="274" r:id="rId8"/>
    <p:sldId id="271" r:id="rId9"/>
    <p:sldId id="270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EA6"/>
    <a:srgbClr val="E5EBF4"/>
    <a:srgbClr val="232933"/>
    <a:srgbClr val="6281BA"/>
    <a:srgbClr val="F9FAFD"/>
    <a:srgbClr val="FBF7F3"/>
    <a:srgbClr val="4C494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886"/>
  </p:normalViewPr>
  <p:slideViewPr>
    <p:cSldViewPr snapToGrid="0">
      <p:cViewPr varScale="1">
        <p:scale>
          <a:sx n="113" d="100"/>
          <a:sy n="113" d="100"/>
        </p:scale>
        <p:origin x="108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4E1F-7B84-4DE7-B41D-25C701D93744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2958-2A0C-4AAF-8978-D5B0FE4D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4E1F-7B84-4DE7-B41D-25C701D93744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2958-2A0C-4AAF-8978-D5B0FE4D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4E1F-7B84-4DE7-B41D-25C701D93744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2958-2A0C-4AAF-8978-D5B0FE4D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4E1F-7B84-4DE7-B41D-25C701D93744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2958-2A0C-4AAF-8978-D5B0FE4D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4E1F-7B84-4DE7-B41D-25C701D93744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2958-2A0C-4AAF-8978-D5B0FE4D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4E1F-7B84-4DE7-B41D-25C701D93744}" type="datetimeFigureOut">
              <a:rPr lang="en-US" smtClean="0"/>
              <a:t>8/9/23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2958-2A0C-4AAF-8978-D5B0FE4D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4E1F-7B84-4DE7-B41D-25C701D93744}" type="datetimeFigureOut">
              <a:rPr lang="en-US" smtClean="0"/>
              <a:t>8/9/23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2958-2A0C-4AAF-8978-D5B0FE4D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4E1F-7B84-4DE7-B41D-25C701D93744}" type="datetimeFigureOut">
              <a:rPr lang="en-US" smtClean="0"/>
              <a:t>8/9/23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2958-2A0C-4AAF-8978-D5B0FE4D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9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4E1F-7B84-4DE7-B41D-25C701D93744}" type="datetimeFigureOut">
              <a:rPr lang="en-US" smtClean="0"/>
              <a:t>8/9/23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2958-2A0C-4AAF-8978-D5B0FE4D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4E1F-7B84-4DE7-B41D-25C701D93744}" type="datetimeFigureOut">
              <a:rPr lang="en-US" smtClean="0"/>
              <a:t>8/9/23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2958-2A0C-4AAF-8978-D5B0FE4D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4E1F-7B84-4DE7-B41D-25C701D93744}" type="datetimeFigureOut">
              <a:rPr lang="en-US" smtClean="0"/>
              <a:t>8/9/23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2958-2A0C-4AAF-8978-D5B0FE4D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4E1F-7B84-4DE7-B41D-25C701D93744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72958-2A0C-4AAF-8978-D5B0FE4D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9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8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8E2A39-DE06-8B1C-CB14-08D30BD9B2A5}"/>
              </a:ext>
            </a:extLst>
          </p:cNvPr>
          <p:cNvSpPr/>
          <p:nvPr/>
        </p:nvSpPr>
        <p:spPr>
          <a:xfrm>
            <a:off x="-1" y="922338"/>
            <a:ext cx="9144000" cy="3200400"/>
          </a:xfrm>
          <a:prstGeom prst="rect">
            <a:avLst/>
          </a:prstGeom>
          <a:solidFill>
            <a:srgbClr val="E5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A65864-924E-3E40-D358-1164FCB98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922338"/>
            <a:ext cx="8778240" cy="316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EB4D07-5871-B166-7C78-C3338C8CC1F6}"/>
              </a:ext>
            </a:extLst>
          </p:cNvPr>
          <p:cNvSpPr/>
          <p:nvPr/>
        </p:nvSpPr>
        <p:spPr>
          <a:xfrm>
            <a:off x="-1" y="922338"/>
            <a:ext cx="9144000" cy="3200400"/>
          </a:xfrm>
          <a:prstGeom prst="rect">
            <a:avLst/>
          </a:prstGeom>
          <a:solidFill>
            <a:srgbClr val="E5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01E3D5C-EFA0-85AD-3F07-4C4E608B7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922338"/>
            <a:ext cx="8778240" cy="316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8153BD-B6F2-860B-B410-707061DC3A59}"/>
              </a:ext>
            </a:extLst>
          </p:cNvPr>
          <p:cNvSpPr txBox="1"/>
          <p:nvPr/>
        </p:nvSpPr>
        <p:spPr>
          <a:xfrm>
            <a:off x="-1" y="2872506"/>
            <a:ext cx="9144001" cy="1107996"/>
          </a:xfrm>
          <a:prstGeom prst="rect">
            <a:avLst/>
          </a:prstGeom>
          <a:solidFill>
            <a:srgbClr val="E5EB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365EA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PETER</a:t>
            </a:r>
          </a:p>
        </p:txBody>
      </p:sp>
    </p:spTree>
    <p:extLst>
      <p:ext uri="{BB962C8B-B14F-4D97-AF65-F5344CB8AC3E}">
        <p14:creationId xmlns:p14="http://schemas.microsoft.com/office/powerpoint/2010/main" val="10999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463EB-1A21-E704-5F7D-37C772B5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376"/>
            <a:ext cx="7886700" cy="99417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Peter’s Prominence in the Gospels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FB4D-569E-3690-6FD9-3ED211ED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1172"/>
            <a:ext cx="7886700" cy="3774281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name appears over 100 times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with James &amp; John, he accompanied Jesus in several situations the other apostles did not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Gospels highlight numerous times when he said or did something of note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often the first to speak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often the first to 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21237F-8719-8CC1-996E-1C98530E24BF}"/>
              </a:ext>
            </a:extLst>
          </p:cNvPr>
          <p:cNvSpPr/>
          <p:nvPr/>
        </p:nvSpPr>
        <p:spPr>
          <a:xfrm>
            <a:off x="731520" y="1046286"/>
            <a:ext cx="7680960" cy="274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6000">
                <a:srgbClr val="4B5C75">
                  <a:lumMod val="75000"/>
                  <a:lumOff val="25000"/>
                </a:srgbClr>
              </a:gs>
              <a:gs pos="38000">
                <a:srgbClr val="6A80A0">
                  <a:lumMod val="0"/>
                  <a:lumOff val="100000"/>
                </a:srgbClr>
              </a:gs>
              <a:gs pos="20000">
                <a:schemeClr val="tx2">
                  <a:lumMod val="75000"/>
                  <a:lumOff val="25000"/>
                </a:schemeClr>
              </a:gs>
              <a:gs pos="100000">
                <a:schemeClr val="tx2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FB4D-569E-3690-6FD9-3ED211ED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1172"/>
            <a:ext cx="7886700" cy="3774281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1: Proposes selection of Judas’ replacement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2: Takes the lead, preaches the first “Great Commission” sermon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3: Healing lame man, second sermon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4: Peter &amp; John arrested; Peter addresses the council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5: Confronts Ananias &amp; Sapphira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E6D5F6-CD07-6C15-F29B-AEFDC66A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376"/>
            <a:ext cx="7886700" cy="99417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Peter’s Prominence in the Early Church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B80B63-D2A4-7508-ACBC-3080A6B58FE5}"/>
              </a:ext>
            </a:extLst>
          </p:cNvPr>
          <p:cNvSpPr/>
          <p:nvPr/>
        </p:nvSpPr>
        <p:spPr>
          <a:xfrm>
            <a:off x="731520" y="1046286"/>
            <a:ext cx="7680960" cy="274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6000">
                <a:srgbClr val="4B5C75">
                  <a:lumMod val="75000"/>
                  <a:lumOff val="25000"/>
                </a:srgbClr>
              </a:gs>
              <a:gs pos="38000">
                <a:srgbClr val="6A80A0">
                  <a:lumMod val="0"/>
                  <a:lumOff val="100000"/>
                </a:srgbClr>
              </a:gs>
              <a:gs pos="20000">
                <a:schemeClr val="tx2">
                  <a:lumMod val="75000"/>
                  <a:lumOff val="25000"/>
                </a:schemeClr>
              </a:gs>
              <a:gs pos="100000">
                <a:schemeClr val="tx2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FB4D-569E-3690-6FD9-3ED211ED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1172"/>
            <a:ext cx="7886700" cy="3774281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5: People wanting healing sought out Peter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5: Apostles arrested; Peter addresses the council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8: Sent with John to impart spiritual gifts to newly-converted Samaritans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10: First to evangelize Gentiles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12: James’ martyrdom, Peter was next target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9884D4-1D61-6FFA-86A7-9B610888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376"/>
            <a:ext cx="7886700" cy="99417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Peter’s Prominence in the Early Church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0C168-B61C-594A-8EB6-B099120E999B}"/>
              </a:ext>
            </a:extLst>
          </p:cNvPr>
          <p:cNvSpPr/>
          <p:nvPr/>
        </p:nvSpPr>
        <p:spPr>
          <a:xfrm>
            <a:off x="731520" y="1046286"/>
            <a:ext cx="7680960" cy="274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6000">
                <a:srgbClr val="4B5C75">
                  <a:lumMod val="75000"/>
                  <a:lumOff val="25000"/>
                </a:srgbClr>
              </a:gs>
              <a:gs pos="38000">
                <a:srgbClr val="6A80A0">
                  <a:lumMod val="0"/>
                  <a:lumOff val="100000"/>
                </a:srgbClr>
              </a:gs>
              <a:gs pos="20000">
                <a:schemeClr val="tx2">
                  <a:lumMod val="75000"/>
                  <a:lumOff val="25000"/>
                </a:schemeClr>
              </a:gs>
              <a:gs pos="100000">
                <a:schemeClr val="tx2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FB4D-569E-3690-6FD9-3ED211ED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1172"/>
            <a:ext cx="7886700" cy="3774281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15: Role in correcting error on the gospel’s application to Gentiles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Honored by disciples as far as Corinth (1 Cor. 1:12)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Noted by Paul (Gal. 2:7-9)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Wrote two inspired letters preserved to this day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credited as the primary source for much of the information in the gospel of Mark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6FFB4-2A64-8B5C-C23C-340A07BF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376"/>
            <a:ext cx="7886700" cy="99417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Peter’s Prominence in the Early Church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66BCB-F581-555D-D2F1-4824F3680ADC}"/>
              </a:ext>
            </a:extLst>
          </p:cNvPr>
          <p:cNvSpPr/>
          <p:nvPr/>
        </p:nvSpPr>
        <p:spPr>
          <a:xfrm>
            <a:off x="731520" y="1046286"/>
            <a:ext cx="7680960" cy="274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6000">
                <a:srgbClr val="4B5C75">
                  <a:lumMod val="75000"/>
                  <a:lumOff val="25000"/>
                </a:srgbClr>
              </a:gs>
              <a:gs pos="38000">
                <a:srgbClr val="6A80A0">
                  <a:lumMod val="0"/>
                  <a:lumOff val="100000"/>
                </a:srgbClr>
              </a:gs>
              <a:gs pos="20000">
                <a:schemeClr val="tx2">
                  <a:lumMod val="75000"/>
                  <a:lumOff val="25000"/>
                </a:schemeClr>
              </a:gs>
              <a:gs pos="100000">
                <a:schemeClr val="tx2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FB4D-569E-3690-6FD9-3ED211ED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1172"/>
            <a:ext cx="7886700" cy="3774281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Spoke without thinking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Overreacted to the situation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his emotions or ideas overshadow God’s will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Acted without considering how it might affect others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 apart when things didn’t go as he hoped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Gave in to peer pressure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78C33F-7638-5C7B-8E07-F7110596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376"/>
            <a:ext cx="7886700" cy="99417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Peter: A flawed man who sometimes…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D2024-D993-B807-F718-0A5AF5DAAD91}"/>
              </a:ext>
            </a:extLst>
          </p:cNvPr>
          <p:cNvSpPr/>
          <p:nvPr/>
        </p:nvSpPr>
        <p:spPr>
          <a:xfrm>
            <a:off x="731520" y="1046286"/>
            <a:ext cx="7680960" cy="274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6000">
                <a:srgbClr val="4B5C75">
                  <a:lumMod val="75000"/>
                  <a:lumOff val="25000"/>
                </a:srgbClr>
              </a:gs>
              <a:gs pos="38000">
                <a:srgbClr val="6A80A0">
                  <a:lumMod val="0"/>
                  <a:lumOff val="100000"/>
                </a:srgbClr>
              </a:gs>
              <a:gs pos="20000">
                <a:schemeClr val="tx2">
                  <a:lumMod val="75000"/>
                  <a:lumOff val="25000"/>
                </a:schemeClr>
              </a:gs>
              <a:gs pos="100000">
                <a:schemeClr val="tx2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FB4D-569E-3690-6FD9-3ED211ED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1172"/>
            <a:ext cx="7886700" cy="3774281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his blunders arose from a sincere desire to please God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often making mistakes and having to be corrected, he did not despair</a:t>
            </a:r>
          </a:p>
          <a:p>
            <a:pPr marL="274320" indent="-274320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learned from his mistakes and grew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C77DB3-1138-5DE4-42D5-2CF06FC1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376"/>
            <a:ext cx="7886700" cy="99417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 on Peter’s Flaws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330D5-FA38-A85C-B52C-63214F6AFACC}"/>
              </a:ext>
            </a:extLst>
          </p:cNvPr>
          <p:cNvSpPr/>
          <p:nvPr/>
        </p:nvSpPr>
        <p:spPr>
          <a:xfrm>
            <a:off x="731520" y="1046286"/>
            <a:ext cx="7680960" cy="274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6000">
                <a:srgbClr val="4B5C75">
                  <a:lumMod val="75000"/>
                  <a:lumOff val="25000"/>
                </a:srgbClr>
              </a:gs>
              <a:gs pos="38000">
                <a:srgbClr val="6A80A0">
                  <a:lumMod val="0"/>
                  <a:lumOff val="100000"/>
                </a:srgbClr>
              </a:gs>
              <a:gs pos="20000">
                <a:schemeClr val="tx2">
                  <a:lumMod val="75000"/>
                  <a:lumOff val="25000"/>
                </a:schemeClr>
              </a:gs>
              <a:gs pos="100000">
                <a:schemeClr val="tx2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274</TotalTime>
  <Words>313</Words>
  <Application>Microsoft Macintosh PowerPoint</Application>
  <PresentationFormat>On-screen Show (16:9)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Futura Medium</vt:lpstr>
      <vt:lpstr>Times New Roman</vt:lpstr>
      <vt:lpstr>Office Theme</vt:lpstr>
      <vt:lpstr>PowerPoint Presentation</vt:lpstr>
      <vt:lpstr>PowerPoint Presentation</vt:lpstr>
      <vt:lpstr>PowerPoint Presentation</vt:lpstr>
      <vt:lpstr>Peter’s Prominence in the Gospels</vt:lpstr>
      <vt:lpstr>Peter’s Prominence in the Early Church</vt:lpstr>
      <vt:lpstr>Peter’s Prominence in the Early Church</vt:lpstr>
      <vt:lpstr>Peter’s Prominence in the Early Church</vt:lpstr>
      <vt:lpstr>Peter: A flawed man who sometimes…</vt:lpstr>
      <vt:lpstr>Perspective on Peter’s Flaws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Himmel</dc:creator>
  <cp:lastModifiedBy>Microsoft Office User</cp:lastModifiedBy>
  <cp:revision>34</cp:revision>
  <dcterms:created xsi:type="dcterms:W3CDTF">2019-02-24T02:06:29Z</dcterms:created>
  <dcterms:modified xsi:type="dcterms:W3CDTF">2023-08-09T17:28:17Z</dcterms:modified>
</cp:coreProperties>
</file>