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1pPr>
    <a:lvl2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2pPr>
    <a:lvl3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3pPr>
    <a:lvl4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4pPr>
    <a:lvl5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5pPr>
    <a:lvl6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6pPr>
    <a:lvl7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7pPr>
    <a:lvl8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8pPr>
    <a:lvl9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a:tcStyle>
        <a:tcBdr/>
        <a:fill>
          <a:solidFill>
            <a:srgbClr val="EBEDF1"/>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C7B018BB-80A7-4F77-B60F-C8B233D01FF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a:tcStyle>
        <a:tcBdr/>
        <a:fill>
          <a:solidFill>
            <a:srgbClr val="F7F2E8"/>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EEE7283C-3CF3-47DC-8721-378D4A62B22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a:tcStyle>
        <a:tcBdr/>
        <a:fill>
          <a:solidFill>
            <a:srgbClr val="EEECF0"/>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CF821DB8-F4EB-4A41-A1BA-3FCAFE7338EE}" styleName="">
    <a:tblBg/>
    <a:wholeTbl>
      <a:tcTxStyle b="off" i="off">
        <a:font>
          <a:latin typeface="Papyrus"/>
          <a:ea typeface="Papyrus"/>
          <a:cs typeface="Papyrus"/>
        </a:font>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a:tcStyle>
        <a:tcBdr/>
        <a:fill>
          <a:solidFill>
            <a:srgbClr val="24383E"/>
          </a:solidFill>
        </a:fill>
      </a:tcStyle>
    </a:band2H>
    <a:firstCol>
      <a:tcTxStyle b="on" i="off">
        <a:font>
          <a:latin typeface="Papyrus"/>
          <a:ea typeface="Papyrus"/>
          <a:cs typeface="Papyrus"/>
        </a:font>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pyrus"/>
          <a:ea typeface="Papyrus"/>
          <a:cs typeface="Papyrus"/>
        </a:font>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
          <a:latin typeface="Papyrus"/>
          <a:ea typeface="Papyrus"/>
          <a:cs typeface="Papyrus"/>
        </a:font>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a:tcStyle>
        <a:tcBdr/>
        <a:fill>
          <a:solidFill>
            <a:srgbClr val="E8E7E7"/>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 styleId="{2708684C-4D16-4618-839F-0558EEFCDFE6}" styleName="">
    <a:tblBg/>
    <a:wholeTbl>
      <a:tcTxStyle b="off"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wholeTbl>
    <a:band2H>
      <a:tcTxStyle/>
      <a:tcStyle>
        <a:tcBdr/>
        <a:fill>
          <a:solidFill>
            <a:srgbClr val="FFFFFF"/>
          </a:solidFill>
        </a:fill>
      </a:tcStyle>
    </a:band2H>
    <a:firstCol>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firstCol>
    <a:la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508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lastRow>
    <a:fir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254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14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387600"/>
            <a:ext cx="19621500" cy="48768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2374900" y="6045200"/>
            <a:ext cx="19621500" cy="1117600"/>
          </a:xfrm>
          <a:prstGeom prst="rect">
            <a:avLst/>
          </a:prstGeom>
        </p:spPr>
        <p:txBody>
          <a:bodyPr/>
          <a:lstStyle>
            <a:lvl1pPr marL="0" indent="0" algn="ctr">
              <a:spcBef>
                <a:spcPts val="0"/>
              </a:spcBef>
              <a:buSzTx/>
              <a:buNone/>
            </a:lvl1pPr>
            <a:lvl2pPr algn="ctr">
              <a:spcBef>
                <a:spcPts val="0"/>
              </a:spcBef>
              <a:buBlip>
                <a:blip r:embed="rId2"/>
              </a:buBlip>
            </a:lvl2pPr>
            <a:lvl3pPr algn="ctr">
              <a:spcBef>
                <a:spcPts val="0"/>
              </a:spcBef>
              <a:buBlip>
                <a:blip r:embed="rId2"/>
              </a:buBlip>
            </a:lvl3pPr>
            <a:lvl4pPr algn="ctr">
              <a:spcBef>
                <a:spcPts val="0"/>
              </a:spcBef>
              <a:buBlip>
                <a:blip r:embed="rId2"/>
              </a:buBlip>
            </a:lvl4pPr>
            <a:lvl5pPr algn="ctr">
              <a:spcBef>
                <a:spcPts val="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4" name="–Johnny Appleseed"/>
          <p:cNvSpPr txBox="1">
            <a:spLocks noGrp="1"/>
          </p:cNvSpPr>
          <p:nvPr>
            <p:ph type="body" sz="quarter" idx="21"/>
          </p:nvPr>
        </p:nvSpPr>
        <p:spPr>
          <a:xfrm>
            <a:off x="2374900" y="8953500"/>
            <a:ext cx="19621500" cy="850900"/>
          </a:xfrm>
          <a:prstGeom prst="rect">
            <a:avLst/>
          </a:prstGeom>
        </p:spPr>
        <p:txBody>
          <a:bodyPr anchor="t"/>
          <a:lstStyle/>
          <a:p>
            <a:pPr marL="0" indent="0" algn="ctr">
              <a:spcBef>
                <a:spcPts val="0"/>
              </a:spcBef>
              <a:buSzTx/>
              <a:buNone/>
              <a:defRPr sz="38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Pyramids of Giza silhouetted against an orange sunset"/>
          <p:cNvSpPr>
            <a:spLocks noGrp="1"/>
          </p:cNvSpPr>
          <p:nvPr>
            <p:ph type="pic" idx="21"/>
          </p:nvPr>
        </p:nvSpPr>
        <p:spPr>
          <a:xfrm>
            <a:off x="0" y="-1816100"/>
            <a:ext cx="24384000" cy="1608893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Pyramids of Giza silhouetted against an orange sunset"/>
          <p:cNvSpPr>
            <a:spLocks noGrp="1"/>
          </p:cNvSpPr>
          <p:nvPr>
            <p:ph type="pic" idx="21"/>
          </p:nvPr>
        </p:nvSpPr>
        <p:spPr>
          <a:xfrm>
            <a:off x="2273300" y="-3352800"/>
            <a:ext cx="19850100" cy="1294656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74900" y="9080500"/>
            <a:ext cx="19621500" cy="1905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374900" y="5143500"/>
            <a:ext cx="19621500" cy="3429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Pyramids of Giza silhouetted against an orange sunset"/>
          <p:cNvSpPr>
            <a:spLocks noGrp="1"/>
          </p:cNvSpPr>
          <p:nvPr>
            <p:ph type="pic" idx="21"/>
          </p:nvPr>
        </p:nvSpPr>
        <p:spPr>
          <a:xfrm>
            <a:off x="10998200" y="1930400"/>
            <a:ext cx="15167287" cy="100076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816100" y="1943100"/>
            <a:ext cx="10502900" cy="5626100"/>
          </a:xfrm>
          <a:prstGeom prst="rect">
            <a:avLst/>
          </a:prstGeom>
        </p:spPr>
        <p:txBody>
          <a:bodyPr anchor="b"/>
          <a:lstStyle>
            <a:lvl1pPr algn="ctr">
              <a:defRPr sz="9400"/>
            </a:lvl1pPr>
          </a:lstStyle>
          <a:p>
            <a:r>
              <a:t>Title Text</a:t>
            </a:r>
          </a:p>
        </p:txBody>
      </p:sp>
      <p:sp>
        <p:nvSpPr>
          <p:cNvPr id="40" name="Body Level One…"/>
          <p:cNvSpPr txBox="1">
            <a:spLocks noGrp="1"/>
          </p:cNvSpPr>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57" name="Body Level One…"/>
          <p:cNvSpPr txBox="1">
            <a:spLocks noGrp="1"/>
          </p:cNvSpPr>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Pyramids of Giza silhouetted against an orange sunset"/>
          <p:cNvSpPr>
            <a:spLocks noGrp="1"/>
          </p:cNvSpPr>
          <p:nvPr>
            <p:ph type="pic" sz="half" idx="21"/>
          </p:nvPr>
        </p:nvSpPr>
        <p:spPr>
          <a:xfrm>
            <a:off x="10109200" y="3606800"/>
            <a:ext cx="12472593" cy="8382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Pyramids of Giza silhouetted against an orange sunset"/>
          <p:cNvSpPr>
            <a:spLocks noGrp="1"/>
          </p:cNvSpPr>
          <p:nvPr>
            <p:ph type="pic" sz="quarter" idx="21"/>
          </p:nvPr>
        </p:nvSpPr>
        <p:spPr>
          <a:xfrm>
            <a:off x="13487400" y="-736600"/>
            <a:ext cx="9662407" cy="6375400"/>
          </a:xfrm>
          <a:prstGeom prst="rect">
            <a:avLst/>
          </a:prstGeom>
        </p:spPr>
        <p:txBody>
          <a:bodyPr lIns="91439" tIns="45719" rIns="91439" bIns="45719" anchor="t">
            <a:noAutofit/>
          </a:bodyPr>
          <a:lstStyle/>
          <a:p>
            <a:endParaRPr/>
          </a:p>
        </p:txBody>
      </p:sp>
      <p:sp>
        <p:nvSpPr>
          <p:cNvPr id="84" name="Close-up of a pyramid in Giza"/>
          <p:cNvSpPr>
            <a:spLocks noGrp="1"/>
          </p:cNvSpPr>
          <p:nvPr>
            <p:ph type="pic" idx="22"/>
          </p:nvPr>
        </p:nvSpPr>
        <p:spPr>
          <a:xfrm>
            <a:off x="13111576" y="4381520"/>
            <a:ext cx="9977827" cy="15152735"/>
          </a:xfrm>
          <a:prstGeom prst="rect">
            <a:avLst/>
          </a:prstGeom>
        </p:spPr>
        <p:txBody>
          <a:bodyPr lIns="91439" tIns="45719" rIns="91439" bIns="45719" anchor="t">
            <a:noAutofit/>
          </a:bodyPr>
          <a:lstStyle/>
          <a:p>
            <a:endParaRPr/>
          </a:p>
        </p:txBody>
      </p:sp>
      <p:sp>
        <p:nvSpPr>
          <p:cNvPr id="85" name="Sphinx in front of the pyramids of Giza with a clear blue sky in the background"/>
          <p:cNvSpPr>
            <a:spLocks noGrp="1"/>
          </p:cNvSpPr>
          <p:nvPr>
            <p:ph type="pic" idx="23"/>
          </p:nvPr>
        </p:nvSpPr>
        <p:spPr>
          <a:xfrm>
            <a:off x="-139700" y="-25400"/>
            <a:ext cx="17310482" cy="1298497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3653366" y="2743200"/>
            <a:ext cx="19507201" cy="930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93858" y="13144500"/>
            <a:ext cx="393205" cy="571501"/>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1pPr>
      <a:lvl2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2pPr>
      <a:lvl3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3pPr>
      <a:lvl4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4pPr>
      <a:lvl5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5pPr>
      <a:lvl6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6pPr>
      <a:lvl7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7pPr>
      <a:lvl8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8pPr>
      <a:lvl9pPr marL="0" marR="0" indent="0" algn="l" defTabSz="825500" rtl="0" latinLnBrk="0">
        <a:lnSpc>
          <a:spcPct val="100000"/>
        </a:lnSpc>
        <a:spcBef>
          <a:spcPts val="0"/>
        </a:spcBef>
        <a:spcAft>
          <a:spcPts val="0"/>
        </a:spcAft>
        <a:buClrTx/>
        <a:buSzTx/>
        <a:buFontTx/>
        <a:buNone/>
        <a:tabLst/>
        <a:defRPr sz="10000" b="0" i="0" u="none" strike="noStrike" cap="none" spc="0" baseline="0">
          <a:solidFill>
            <a:srgbClr val="3E231A"/>
          </a:solidFill>
          <a:uFillTx/>
          <a:latin typeface="Papyrus"/>
          <a:ea typeface="Papyrus"/>
          <a:cs typeface="Papyru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1pPr>
      <a:lvl2pPr marL="1320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2pPr>
      <a:lvl3pPr marL="1981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3pPr>
      <a:lvl4pPr marL="2641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4pPr>
      <a:lvl5pPr marL="33020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5pPr>
      <a:lvl6pPr marL="39624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6pPr>
      <a:lvl7pPr marL="46228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7pPr>
      <a:lvl8pPr marL="52832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8pPr>
      <a:lvl9pPr marL="5943600" marR="0" indent="-660400" algn="l" defTabSz="825500" rtl="0" latinLnBrk="0">
        <a:lnSpc>
          <a:spcPct val="100000"/>
        </a:lnSpc>
        <a:spcBef>
          <a:spcPts val="4200"/>
        </a:spcBef>
        <a:spcAft>
          <a:spcPts val="0"/>
        </a:spcAft>
        <a:buClrTx/>
        <a:buSzPct val="25000"/>
        <a:buFontTx/>
        <a:buBlip>
          <a:blip r:embed="rId15"/>
        </a:buBlip>
        <a:tabLst/>
        <a:defRPr sz="5200" b="0" i="0" u="none" strike="noStrike" cap="none" spc="0" baseline="0">
          <a:solidFill>
            <a:srgbClr val="3E231A"/>
          </a:solidFill>
          <a:uFillTx/>
          <a:latin typeface="Papyrus"/>
          <a:ea typeface="Papyrus"/>
          <a:cs typeface="Papyrus"/>
          <a:sym typeface="Papyrus"/>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Double-click to edit"/>
          <p:cNvSpPr txBox="1">
            <a:spLocks noGrp="1"/>
          </p:cNvSpPr>
          <p:nvPr>
            <p:ph type="ctrTitle"/>
          </p:nvPr>
        </p:nvSpPr>
        <p:spPr>
          <a:prstGeom prst="rect">
            <a:avLst/>
          </a:prstGeom>
        </p:spPr>
        <p:txBody>
          <a:bodyPr/>
          <a:lstStyle/>
          <a:p>
            <a:endParaRPr/>
          </a:p>
        </p:txBody>
      </p:sp>
      <p:sp>
        <p:nvSpPr>
          <p:cNvPr id="120" name="Double-click to edit"/>
          <p:cNvSpPr txBox="1">
            <a:spLocks noGrp="1"/>
          </p:cNvSpPr>
          <p:nvPr>
            <p:ph type="subTitle" sz="quarter" idx="1"/>
          </p:nvPr>
        </p:nvSpPr>
        <p:spPr>
          <a:prstGeom prst="rect">
            <a:avLst/>
          </a:prstGeom>
        </p:spPr>
        <p:txBody>
          <a:bodyPr/>
          <a:lstStyle/>
          <a:p>
            <a:endParaRPr/>
          </a:p>
        </p:txBody>
      </p:sp>
      <p:pic>
        <p:nvPicPr>
          <p:cNvPr id="121" name="thumbnail.jpeg" descr="thumbnail.jpeg"/>
          <p:cNvPicPr>
            <a:picLocks noChangeAspect="1"/>
          </p:cNvPicPr>
          <p:nvPr/>
        </p:nvPicPr>
        <p:blipFill>
          <a:blip r:embed="rId3"/>
          <a:stretch>
            <a:fillRect/>
          </a:stretch>
        </p:blipFill>
        <p:spPr>
          <a:xfrm>
            <a:off x="-143394" y="86618"/>
            <a:ext cx="24670787" cy="13888740"/>
          </a:xfrm>
          <a:prstGeom prst="rect">
            <a:avLst/>
          </a:prstGeom>
          <a:ln w="12700">
            <a:miter lim="400000"/>
          </a:ln>
          <a:effectLst>
            <a:outerShdw blurRad="254000" dist="127000" dir="5400000" rotWithShape="0">
              <a:srgbClr val="000000">
                <a:alpha val="70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Luke - Alt.jpg" descr="Luke - Alt.jpg"/>
          <p:cNvPicPr>
            <a:picLocks noChangeAspect="1"/>
          </p:cNvPicPr>
          <p:nvPr/>
        </p:nvPicPr>
        <p:blipFill>
          <a:blip r:embed="rId2"/>
          <a:stretch>
            <a:fillRect/>
          </a:stretch>
        </p:blipFill>
        <p:spPr>
          <a:xfrm>
            <a:off x="0" y="12700"/>
            <a:ext cx="24384000" cy="13716000"/>
          </a:xfrm>
          <a:prstGeom prst="rect">
            <a:avLst/>
          </a:prstGeom>
          <a:ln w="12700">
            <a:miter lim="400000"/>
          </a:ln>
        </p:spPr>
      </p:pic>
      <p:sp>
        <p:nvSpPr>
          <p:cNvPr id="155" name="What can we learn from Simeon’s patient waiting and trust in God’s promises?"/>
          <p:cNvSpPr txBox="1"/>
          <p:nvPr/>
        </p:nvSpPr>
        <p:spPr>
          <a:xfrm>
            <a:off x="787014" y="5267819"/>
            <a:ext cx="22911186"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r>
              <a:rPr b="1" dirty="0"/>
              <a:t>What can we learn from Simeon’s patient </a:t>
            </a:r>
            <a:r>
              <a:rPr b="1" u="sng" dirty="0"/>
              <a:t>waiting</a:t>
            </a:r>
            <a:r>
              <a:rPr b="1" dirty="0"/>
              <a:t> and </a:t>
            </a:r>
            <a:r>
              <a:rPr b="1" u="sng" dirty="0"/>
              <a:t>trust</a:t>
            </a:r>
            <a:r>
              <a:rPr b="1" dirty="0"/>
              <a:t> in God’s promises?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imeon’s patient waiting and trust in God’s promises teach us the importance of faith and perseverance. He waited for years with the hope that God would fulfill His word. This mirrors the biblical theme of waiting on the Lord (Psalm 27:14, Isaiah 40:31) "/>
          <p:cNvSpPr txBox="1"/>
          <p:nvPr/>
        </p:nvSpPr>
        <p:spPr>
          <a:xfrm>
            <a:off x="441763" y="1691266"/>
            <a:ext cx="23612037" cy="958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6800"/>
            </a:lvl1pPr>
          </a:lstStyle>
          <a:p>
            <a:r>
              <a:rPr sz="8800" b="1" dirty="0"/>
              <a:t>Simeon’s patient waiting and trust in God’s promises teach us the importance of faith and perseverance. He waited for years with the hope that God would fulfill His word. This mirrors the biblical theme of waiting on the Lord (Psalm 27:14, Isaiah 40:31) and trusting in His faithfulness (Hebrews 10:23).</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Who was Anna?"/>
          <p:cNvSpPr txBox="1"/>
          <p:nvPr/>
        </p:nvSpPr>
        <p:spPr>
          <a:xfrm>
            <a:off x="7047086" y="1600651"/>
            <a:ext cx="8880277"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Who was Anna?</a:t>
            </a:r>
          </a:p>
        </p:txBody>
      </p:sp>
      <p:sp>
        <p:nvSpPr>
          <p:cNvPr id="160" name="Prophetess"/>
          <p:cNvSpPr txBox="1"/>
          <p:nvPr/>
        </p:nvSpPr>
        <p:spPr>
          <a:xfrm>
            <a:off x="543576" y="4238335"/>
            <a:ext cx="5297985"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r>
              <a:t>Prophetess</a:t>
            </a:r>
          </a:p>
        </p:txBody>
      </p:sp>
      <p:sp>
        <p:nvSpPr>
          <p:cNvPr id="161" name="Daughter of Phanuel…"/>
          <p:cNvSpPr txBox="1"/>
          <p:nvPr/>
        </p:nvSpPr>
        <p:spPr>
          <a:xfrm>
            <a:off x="479018" y="5868554"/>
            <a:ext cx="9818391" cy="322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8000"/>
            </a:pPr>
            <a:r>
              <a:t>Daughter of Phanuel </a:t>
            </a:r>
          </a:p>
          <a:p>
            <a:pPr>
              <a:defRPr sz="8000"/>
            </a:pPr>
            <a:r>
              <a:t>of the tribe of Asher</a:t>
            </a:r>
          </a:p>
        </p:txBody>
      </p:sp>
      <p:sp>
        <p:nvSpPr>
          <p:cNvPr id="162" name="advanced in years"/>
          <p:cNvSpPr txBox="1"/>
          <p:nvPr/>
        </p:nvSpPr>
        <p:spPr>
          <a:xfrm>
            <a:off x="792218" y="9251849"/>
            <a:ext cx="8161934"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r>
              <a:t>advanced in years</a:t>
            </a:r>
          </a:p>
        </p:txBody>
      </p:sp>
      <p:sp>
        <p:nvSpPr>
          <p:cNvPr id="163" name="Married 7 yrs"/>
          <p:cNvSpPr txBox="1"/>
          <p:nvPr/>
        </p:nvSpPr>
        <p:spPr>
          <a:xfrm>
            <a:off x="13476619" y="4238335"/>
            <a:ext cx="5996484"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r>
              <a:t>Married 7 yrs</a:t>
            </a:r>
          </a:p>
        </p:txBody>
      </p:sp>
      <p:sp>
        <p:nvSpPr>
          <p:cNvPr id="164" name="Widow to  age 84"/>
          <p:cNvSpPr txBox="1"/>
          <p:nvPr/>
        </p:nvSpPr>
        <p:spPr>
          <a:xfrm>
            <a:off x="13469847" y="6026150"/>
            <a:ext cx="7690645"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000"/>
            </a:lvl1pPr>
          </a:lstStyle>
          <a:p>
            <a:r>
              <a:t>Widow to  age 84</a:t>
            </a:r>
          </a:p>
        </p:txBody>
      </p:sp>
      <p:sp>
        <p:nvSpPr>
          <p:cNvPr id="165" name="Never left the temple…"/>
          <p:cNvSpPr txBox="1"/>
          <p:nvPr/>
        </p:nvSpPr>
        <p:spPr>
          <a:xfrm>
            <a:off x="13301744" y="7684703"/>
            <a:ext cx="9436399" cy="322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8000"/>
            </a:pPr>
            <a:r>
              <a:t>Never left the temple</a:t>
            </a:r>
          </a:p>
          <a:p>
            <a:pPr>
              <a:defRPr sz="8000"/>
            </a:pPr>
            <a:r>
              <a:t>Serving night &amp;day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animBg="1" advAuto="0"/>
      <p:bldP spid="161" grpId="2" animBg="1" advAuto="0"/>
      <p:bldP spid="162" grpId="3" animBg="1" advAuto="0"/>
      <p:bldP spid="163" grpId="4" animBg="1" advAuto="0"/>
      <p:bldP spid="164" grpId="5" animBg="1" advAuto="0"/>
      <p:bldP spid="165" grpId="6"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What can we learn from Anna’s spiritual…"/>
          <p:cNvSpPr txBox="1"/>
          <p:nvPr/>
        </p:nvSpPr>
        <p:spPr>
          <a:xfrm>
            <a:off x="1219237" y="4851398"/>
            <a:ext cx="21945526" cy="401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r>
              <a:t>What can we learn from Anna’s spiritual</a:t>
            </a:r>
          </a:p>
          <a:p>
            <a:pPr algn="l"/>
            <a:r>
              <a:t>discipline and dedication?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nna’s spiritual discipline and dedication show us the value of a consistent and devoted prayer life. She spent her days and nights in the temple, fasting and praying (Luke 2:37). This aligns with Jesus’ teaching on persistent prayer (Luke 18:1-8) and th"/>
          <p:cNvSpPr txBox="1"/>
          <p:nvPr/>
        </p:nvSpPr>
        <p:spPr>
          <a:xfrm>
            <a:off x="279400" y="1028365"/>
            <a:ext cx="23799800" cy="10443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8000"/>
            </a:lvl1pPr>
          </a:lstStyle>
          <a:p>
            <a:r>
              <a:rPr sz="9600" b="1" dirty="0"/>
              <a:t>Anna’s spiritual discipline and dedication show us the value of a consistent and devoted prayer life. She spent her days and nights in the temple, fasting and praying (Luke 2:37). This aligns with Jesus’ teaching on persistent prayer (Luke 18:1-8) and the importance of seeking God diligently (Hebrews 11:6).</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remarkable woman. As a widow she knew pain and loss but had not become bitter. As an elderly woman she had not lost hope. Perhaps it was because she was a woman of worship and a woman of prayer."/>
          <p:cNvSpPr txBox="1"/>
          <p:nvPr/>
        </p:nvSpPr>
        <p:spPr>
          <a:xfrm>
            <a:off x="286395" y="4234363"/>
            <a:ext cx="23742006" cy="687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8000"/>
            </a:lvl1pPr>
          </a:lstStyle>
          <a:p>
            <a:r>
              <a:rPr sz="8800" b="1" dirty="0"/>
              <a:t>remarkable woman. As a widow she knew pain and loss but had not become bitter. As an elderly woman she had not lost hope. Perhaps it was because she was a woman of worship and a woman of prayer.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3" name="ALL of Israel"/>
          <p:cNvSpPr txBox="1"/>
          <p:nvPr/>
        </p:nvSpPr>
        <p:spPr>
          <a:xfrm>
            <a:off x="8261164" y="2983094"/>
            <a:ext cx="7427963"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ALL of Israel</a:t>
            </a:r>
          </a:p>
        </p:txBody>
      </p:sp>
      <p:sp>
        <p:nvSpPr>
          <p:cNvPr id="174" name="vs 39 at that very moment she came up and began giving thanks to God, and continued to speak of Him to all those who were looking for the redemption of Jerusalem."/>
          <p:cNvSpPr txBox="1"/>
          <p:nvPr/>
        </p:nvSpPr>
        <p:spPr>
          <a:xfrm>
            <a:off x="150776" y="6052214"/>
            <a:ext cx="23852224" cy="5027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7900"/>
            </a:pPr>
            <a:r>
              <a:rPr sz="8000" b="1" dirty="0"/>
              <a:t>vs 39 at that very moment she came up and began giving thanks to God, and continued to speak of Him to </a:t>
            </a:r>
            <a:r>
              <a:rPr sz="8000" b="1" u="sng" dirty="0"/>
              <a:t>all those who were looking for the redemption of Jerusalem</a:t>
            </a:r>
            <a:r>
              <a:rPr sz="8000" b="1"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collective expectation for the Messiah in Israel was rooted in Old Testament prophecies. Scriptures like Isaiah 9:6-7 and Micah 5:2 foretold the coming of a mighty Savior and ruler from the line of David. The Jewish people longed for liberation and t"/>
          <p:cNvSpPr txBox="1"/>
          <p:nvPr/>
        </p:nvSpPr>
        <p:spPr>
          <a:xfrm>
            <a:off x="217560" y="3769547"/>
            <a:ext cx="23582240" cy="675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6100"/>
            </a:pPr>
            <a:endParaRPr sz="7200" b="1" dirty="0"/>
          </a:p>
          <a:p>
            <a:pPr algn="l">
              <a:defRPr sz="6100"/>
            </a:pPr>
            <a:r>
              <a:rPr sz="7200" b="1" dirty="0"/>
              <a:t>The collective expectation for the Messiah in Israel was rooted in Old Testament prophecies. Scriptures like Isaiah 9:6-7 and Micah 5:2 foretold the coming of a mighty Savior and ruler from the line of David. The Jewish people longed for liberation and the fulfillment of God’s promises.</a:t>
            </a:r>
          </a:p>
        </p:txBody>
      </p:sp>
      <p:sp>
        <p:nvSpPr>
          <p:cNvPr id="177" name="Why was there a collective expectation for the Messiah in Israel?"/>
          <p:cNvSpPr txBox="1"/>
          <p:nvPr/>
        </p:nvSpPr>
        <p:spPr>
          <a:xfrm>
            <a:off x="217561" y="482834"/>
            <a:ext cx="24274214" cy="268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8400"/>
            </a:lvl1pPr>
          </a:lstStyle>
          <a:p>
            <a:pPr algn="ctr"/>
            <a:r>
              <a:rPr dirty="0"/>
              <a:t>Why was there a collective expectation for the Messiah in Israel?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imeon to parents…"/>
          <p:cNvSpPr txBox="1"/>
          <p:nvPr/>
        </p:nvSpPr>
        <p:spPr>
          <a:xfrm>
            <a:off x="4601666" y="4915220"/>
            <a:ext cx="15180668"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r>
              <a:t>Simeon to parents</a:t>
            </a:r>
          </a:p>
          <a:p>
            <a:pPr algn="l"/>
            <a:r>
              <a:t>Anna to everyone</a:t>
            </a:r>
          </a:p>
          <a:p>
            <a:pPr algn="l"/>
            <a:r>
              <a:t>Consolation vs redemption</a:t>
            </a:r>
          </a:p>
        </p:txBody>
      </p:sp>
      <p:sp>
        <p:nvSpPr>
          <p:cNvPr id="180" name="Difference: Simeon &amp; Anna"/>
          <p:cNvSpPr txBox="1"/>
          <p:nvPr/>
        </p:nvSpPr>
        <p:spPr>
          <a:xfrm>
            <a:off x="4423691" y="1712018"/>
            <a:ext cx="15536616"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Difference: Simeon &amp; Anna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imeon’s encounter with Jesus highlights the Messiah’s universal significance. He declares that Jesus is “a light for revelation to the Gentiles” (Luke 2:32), revealing that Jesus’ mission extends beyond the Jewish people to all nations."/>
          <p:cNvSpPr txBox="1"/>
          <p:nvPr/>
        </p:nvSpPr>
        <p:spPr>
          <a:xfrm>
            <a:off x="358326" y="2002299"/>
            <a:ext cx="23644674" cy="10443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8000"/>
            </a:pPr>
            <a:r>
              <a:rPr sz="9600" dirty="0"/>
              <a:t>Simeon’s encounter with Jesus highlights the Messiah’s universal significance. He declares that Jesus is “a light for revelation to the Gentiles” (Luke 2:32), revealing that Jesus’ mission extends beyond the Jewish people to all nations.</a:t>
            </a:r>
          </a:p>
          <a:p>
            <a:pPr>
              <a:defRPr sz="8000"/>
            </a:pPr>
            <a:r>
              <a:rPr sz="9600" dirty="0"/>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23" name="thumbnail-1.jpeg" descr="thumbnail-1.jpeg"/>
          <p:cNvPicPr>
            <a:picLocks noChangeAspect="1"/>
          </p:cNvPicPr>
          <p:nvPr/>
        </p:nvPicPr>
        <p:blipFill>
          <a:blip r:embed="rId2"/>
          <a:stretch>
            <a:fillRect/>
          </a:stretch>
        </p:blipFill>
        <p:spPr>
          <a:xfrm>
            <a:off x="60817" y="64873"/>
            <a:ext cx="24262485" cy="13917562"/>
          </a:xfrm>
          <a:prstGeom prst="rect">
            <a:avLst/>
          </a:prstGeom>
          <a:ln w="25400">
            <a:solidFill>
              <a:srgbClr val="000000"/>
            </a:solidFill>
            <a:miter lim="400000"/>
          </a:ln>
          <a:effectLst>
            <a:outerShdw blurRad="50800" dist="63500" dir="2700000" rotWithShape="0">
              <a:srgbClr val="000000">
                <a:alpha val="50000"/>
              </a:srgbClr>
            </a:outerShdw>
          </a:effectLst>
        </p:spPr>
      </p:pic>
      <p:sp>
        <p:nvSpPr>
          <p:cNvPr id="124" name="Luke 2:21-38"/>
          <p:cNvSpPr txBox="1"/>
          <p:nvPr/>
        </p:nvSpPr>
        <p:spPr>
          <a:xfrm>
            <a:off x="7403647" y="5460998"/>
            <a:ext cx="9576706" cy="279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700"/>
            </a:lvl1pPr>
          </a:lstStyle>
          <a:p>
            <a:r>
              <a:t>Luke 2:21-38</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onfirmation of Prophecy: Simeon’s words confirm that Jesus is the fulfillment of the prophecies found in the Hebrew Scriptures, particularly regarding the Messiah’s coming (e.g., Isaiah 9:6-7, Isaiah 42:6)."/>
          <p:cNvSpPr txBox="1"/>
          <p:nvPr/>
        </p:nvSpPr>
        <p:spPr>
          <a:xfrm>
            <a:off x="279400" y="2884785"/>
            <a:ext cx="23825200"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8000"/>
            </a:lvl1pPr>
          </a:lstStyle>
          <a:p>
            <a:r>
              <a:rPr sz="9600" b="1" dirty="0"/>
              <a:t>Confirmation of Prophecy: Simeon’s words confirm that Jesus is the fulfillment of the prophecies found in the Hebrew Scriptures, particularly regarding the Messiah’s coming (e.g., Isaiah 9:6-7, Isaiah 42:6).</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Anna’s testimony adds to the significance of Jesus. Her presence and proclamation of Jesus as the Redeemer of Jerusalem align with the expectation of many in Israel for a Messiah who would bring salvation and redemption."/>
          <p:cNvSpPr txBox="1"/>
          <p:nvPr/>
        </p:nvSpPr>
        <p:spPr>
          <a:xfrm>
            <a:off x="279400" y="1968320"/>
            <a:ext cx="23799800" cy="896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7600"/>
            </a:lvl1pPr>
          </a:lstStyle>
          <a:p>
            <a:r>
              <a:rPr sz="9600" b="1" dirty="0"/>
              <a:t> Anna’s testimony adds to the significance of Jesus. Her presence and proclamation of Jesus as the Redeemer of Jerusalem align with the expectation of many in Israel for a Messiah who would bring salvation and redemption.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Waiting and Expectation: Luke 2:25 mentions that Simeon was “waiting for the consolation of Israel,” while Anna was “waiting for the redemption of Jerusalem.” This waiting and expectation are symbolic of the broader anticipation among the Jewish people f"/>
          <p:cNvSpPr txBox="1"/>
          <p:nvPr/>
        </p:nvSpPr>
        <p:spPr>
          <a:xfrm>
            <a:off x="228600" y="2066943"/>
            <a:ext cx="23749000" cy="958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7000"/>
            </a:lvl1pPr>
          </a:lstStyle>
          <a:p>
            <a:r>
              <a:rPr sz="8800" b="1" dirty="0"/>
              <a:t>Waiting and Expectation: Luke 2:25 mentions that Simeon was “waiting for the consolation of Israel,” while Anna was “waiting for the redemption of Jerusalem.” This waiting and expectation are symbolic of the broader anticipation among the Jewish people for the arrival of the Messiah.</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Zacahrias…"/>
          <p:cNvSpPr txBox="1"/>
          <p:nvPr/>
        </p:nvSpPr>
        <p:spPr>
          <a:xfrm>
            <a:off x="3184545" y="1917699"/>
            <a:ext cx="6321054" cy="988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r>
              <a:t>Zacahrias</a:t>
            </a:r>
          </a:p>
          <a:p>
            <a:pPr algn="l"/>
            <a:r>
              <a:t>Mary</a:t>
            </a:r>
          </a:p>
          <a:p>
            <a:pPr algn="l"/>
            <a:r>
              <a:t>Shepherds</a:t>
            </a:r>
          </a:p>
          <a:p>
            <a:pPr algn="l"/>
            <a:r>
              <a:t>Simeon</a:t>
            </a:r>
          </a:p>
          <a:p>
            <a:pPr algn="l"/>
            <a:r>
              <a:t>Anna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Luke - Alt.jpg" descr="Luke - Alt.jpg"/>
          <p:cNvPicPr>
            <a:picLocks noChangeAspect="1"/>
          </p:cNvPicPr>
          <p:nvPr/>
        </p:nvPicPr>
        <p:blipFill>
          <a:blip r:embed="rId2"/>
          <a:stretch>
            <a:fillRect/>
          </a:stretch>
        </p:blipFill>
        <p:spPr>
          <a:xfrm>
            <a:off x="0" y="-12700"/>
            <a:ext cx="24384000" cy="13716000"/>
          </a:xfrm>
          <a:prstGeom prst="rect">
            <a:avLst/>
          </a:prstGeom>
          <a:ln w="12700">
            <a:miter lim="400000"/>
          </a:ln>
        </p:spPr>
      </p:pic>
      <p:sp>
        <p:nvSpPr>
          <p:cNvPr id="127" name="People who are wating for Jesus"/>
          <p:cNvSpPr txBox="1"/>
          <p:nvPr/>
        </p:nvSpPr>
        <p:spPr>
          <a:xfrm>
            <a:off x="3149041" y="2649279"/>
            <a:ext cx="18085917"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People who are wating for Jesus</a:t>
            </a:r>
          </a:p>
        </p:txBody>
      </p:sp>
      <p:sp>
        <p:nvSpPr>
          <p:cNvPr id="128" name="Simeon"/>
          <p:cNvSpPr txBox="1"/>
          <p:nvPr/>
        </p:nvSpPr>
        <p:spPr>
          <a:xfrm>
            <a:off x="6427158" y="4743813"/>
            <a:ext cx="4814169"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Simeon </a:t>
            </a:r>
          </a:p>
        </p:txBody>
      </p:sp>
      <p:sp>
        <p:nvSpPr>
          <p:cNvPr id="129" name="Anna"/>
          <p:cNvSpPr txBox="1"/>
          <p:nvPr/>
        </p:nvSpPr>
        <p:spPr>
          <a:xfrm>
            <a:off x="6714163" y="6838346"/>
            <a:ext cx="340960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Anna</a:t>
            </a:r>
          </a:p>
        </p:txBody>
      </p:sp>
      <p:sp>
        <p:nvSpPr>
          <p:cNvPr id="130" name="ALL of Israel"/>
          <p:cNvSpPr txBox="1"/>
          <p:nvPr/>
        </p:nvSpPr>
        <p:spPr>
          <a:xfrm>
            <a:off x="6996604" y="9102880"/>
            <a:ext cx="7427963"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ALL of Israel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29" grpId="2" animBg="1" advAuto="0"/>
      <p:bldP spid="130"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imeon’s Prophecy…"/>
          <p:cNvSpPr txBox="1"/>
          <p:nvPr/>
        </p:nvSpPr>
        <p:spPr>
          <a:xfrm>
            <a:off x="6821375" y="3873499"/>
            <a:ext cx="10741249"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Simeon’s Prophecy</a:t>
            </a:r>
          </a:p>
          <a:p>
            <a:r>
              <a:t>&amp;</a:t>
            </a:r>
          </a:p>
          <a:p>
            <a:r>
              <a:t>Anna’s Testimony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thumbnail-1.jpeg" descr="thumbnail-1.jpeg"/>
          <p:cNvPicPr>
            <a:picLocks noChangeAspect="1"/>
          </p:cNvPicPr>
          <p:nvPr/>
        </p:nvPicPr>
        <p:blipFill>
          <a:blip r:embed="rId2"/>
          <a:stretch>
            <a:fillRect/>
          </a:stretch>
        </p:blipFill>
        <p:spPr>
          <a:xfrm>
            <a:off x="57447" y="53523"/>
            <a:ext cx="24918678" cy="14028294"/>
          </a:xfrm>
          <a:prstGeom prst="rect">
            <a:avLst/>
          </a:prstGeom>
          <a:ln w="12700">
            <a:miter lim="400000"/>
          </a:ln>
        </p:spPr>
      </p:pic>
      <p:sp>
        <p:nvSpPr>
          <p:cNvPr id="135" name="Relate….."/>
          <p:cNvSpPr txBox="1"/>
          <p:nvPr/>
        </p:nvSpPr>
        <p:spPr>
          <a:xfrm>
            <a:off x="1821075" y="3432685"/>
            <a:ext cx="5692875"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Relate…..</a:t>
            </a:r>
          </a:p>
        </p:txBody>
      </p:sp>
      <p:sp>
        <p:nvSpPr>
          <p:cNvPr id="136" name="What comes to mind…….?????"/>
          <p:cNvSpPr txBox="1"/>
          <p:nvPr/>
        </p:nvSpPr>
        <p:spPr>
          <a:xfrm>
            <a:off x="1847546" y="6909468"/>
            <a:ext cx="17205350"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What comes to mind…….?????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Luke - Alt.jpg" descr="Luke - Alt.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39" name="The Birth 2:1-7"/>
          <p:cNvSpPr txBox="1"/>
          <p:nvPr/>
        </p:nvSpPr>
        <p:spPr>
          <a:xfrm>
            <a:off x="1312936" y="2974559"/>
            <a:ext cx="8296127"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The Birth 2:1-7</a:t>
            </a:r>
          </a:p>
        </p:txBody>
      </p:sp>
      <p:sp>
        <p:nvSpPr>
          <p:cNvPr id="140" name="Shepherds visit 2:8-20"/>
          <p:cNvSpPr txBox="1"/>
          <p:nvPr/>
        </p:nvSpPr>
        <p:spPr>
          <a:xfrm>
            <a:off x="1418823" y="5007564"/>
            <a:ext cx="12746709"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Shepherds visit 2:8-20</a:t>
            </a:r>
          </a:p>
        </p:txBody>
      </p:sp>
      <p:sp>
        <p:nvSpPr>
          <p:cNvPr id="141" name="Circumcision and Presentation of Jesus…"/>
          <p:cNvSpPr txBox="1"/>
          <p:nvPr/>
        </p:nvSpPr>
        <p:spPr>
          <a:xfrm>
            <a:off x="1459793" y="7065616"/>
            <a:ext cx="22260546" cy="401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Circumcision and Presentation of Jesus</a:t>
            </a:r>
          </a:p>
          <a:p>
            <a:pPr algn="l"/>
            <a:r>
              <a:t>2:22-39</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3" name="Luke 2:21-38"/>
          <p:cNvSpPr txBox="1"/>
          <p:nvPr/>
        </p:nvSpPr>
        <p:spPr>
          <a:xfrm>
            <a:off x="8681417" y="5829300"/>
            <a:ext cx="7021166" cy="205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Luke 2:21-38</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rves to establish the significance of Jesus’ birth within the Jewish faith, as the Messiah who fulfills prophecies and brings light, redemption and consolation to both Israel and the Gentiles. It underscores the universal nature of Jesus’ mission and t"/>
          <p:cNvSpPr txBox="1"/>
          <p:nvPr/>
        </p:nvSpPr>
        <p:spPr>
          <a:xfrm>
            <a:off x="444111" y="2055829"/>
            <a:ext cx="23495778" cy="8843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8500"/>
            </a:pPr>
            <a:endParaRPr sz="8800" b="1" dirty="0"/>
          </a:p>
          <a:p>
            <a:pPr>
              <a:defRPr sz="7700"/>
            </a:pPr>
            <a:r>
              <a:rPr sz="8000" b="1" dirty="0"/>
              <a:t>Serves to establish the significance of Jesus’ birth within the Jewish faith, as the Messiah who fulfills prophecies and brings light, redemption and consolation to both Israel and the Gentiles. It underscores the universal nature of Jesus’ mission and the anticipation surrounding His arrival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thumbnail-1.jpeg" descr="thumbnail-1.jpeg"/>
          <p:cNvPicPr>
            <a:picLocks noChangeAspect="1"/>
          </p:cNvPicPr>
          <p:nvPr/>
        </p:nvPicPr>
        <p:blipFill>
          <a:blip r:embed="rId2"/>
          <a:stretch>
            <a:fillRect/>
          </a:stretch>
        </p:blipFill>
        <p:spPr>
          <a:xfrm>
            <a:off x="-9840" y="-11184"/>
            <a:ext cx="24497165" cy="13790997"/>
          </a:xfrm>
          <a:prstGeom prst="rect">
            <a:avLst/>
          </a:prstGeom>
          <a:ln w="12700">
            <a:miter lim="400000"/>
          </a:ln>
        </p:spPr>
      </p:pic>
      <p:sp>
        <p:nvSpPr>
          <p:cNvPr id="148" name="Character of Simeon"/>
          <p:cNvSpPr txBox="1"/>
          <p:nvPr/>
        </p:nvSpPr>
        <p:spPr>
          <a:xfrm>
            <a:off x="1458117" y="2928880"/>
            <a:ext cx="11817773"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Character of Simeon</a:t>
            </a:r>
          </a:p>
        </p:txBody>
      </p:sp>
      <p:sp>
        <p:nvSpPr>
          <p:cNvPr id="149" name="Righteous"/>
          <p:cNvSpPr txBox="1"/>
          <p:nvPr/>
        </p:nvSpPr>
        <p:spPr>
          <a:xfrm>
            <a:off x="2395513" y="5137048"/>
            <a:ext cx="6148041"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Righteous </a:t>
            </a:r>
          </a:p>
        </p:txBody>
      </p:sp>
      <p:sp>
        <p:nvSpPr>
          <p:cNvPr id="150" name="devout"/>
          <p:cNvSpPr txBox="1"/>
          <p:nvPr/>
        </p:nvSpPr>
        <p:spPr>
          <a:xfrm>
            <a:off x="10634280" y="5137048"/>
            <a:ext cx="4035922"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devout</a:t>
            </a:r>
          </a:p>
        </p:txBody>
      </p:sp>
      <p:sp>
        <p:nvSpPr>
          <p:cNvPr id="151" name="a man"/>
          <p:cNvSpPr txBox="1"/>
          <p:nvPr/>
        </p:nvSpPr>
        <p:spPr>
          <a:xfrm>
            <a:off x="16760927" y="5137048"/>
            <a:ext cx="3648969"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 man</a:t>
            </a:r>
          </a:p>
        </p:txBody>
      </p:sp>
      <p:sp>
        <p:nvSpPr>
          <p:cNvPr id="152" name="How did  he  recognize Jesus as the Messiah?"/>
          <p:cNvSpPr txBox="1"/>
          <p:nvPr/>
        </p:nvSpPr>
        <p:spPr>
          <a:xfrm>
            <a:off x="1812743" y="7761639"/>
            <a:ext cx="20270590"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stStyle>
          <a:p>
            <a:pPr algn="ctr"/>
            <a:r>
              <a:rPr dirty="0"/>
              <a:t>How did  he  recognize Jesus as the Messiah?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P spid="150" grpId="2" animBg="1" advAuto="0"/>
      <p:bldP spid="151" grpId="3" animBg="1" advAuto="0"/>
      <p:bldP spid="152" grpId="4" animBg="1" advAuto="0"/>
    </p:bldLst>
  </p:timing>
</p:sld>
</file>

<file path=ppt/theme/theme1.xml><?xml version="1.0" encoding="utf-8"?>
<a:theme xmlns:a="http://schemas.openxmlformats.org/drawingml/2006/main" name="Parchment">
  <a:themeElements>
    <a:clrScheme name="Parchmen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Neue"/>
        <a:ea typeface="Helvetica Neue"/>
        <a:cs typeface="Helvetica Neue"/>
      </a:majorFont>
      <a:minorFont>
        <a:latin typeface="Helvetica"/>
        <a:ea typeface="Helvetica"/>
        <a:cs typeface="Helvetica"/>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Neue"/>
        <a:ea typeface="Helvetica Neue"/>
        <a:cs typeface="Helvetica Neue"/>
      </a:majorFont>
      <a:minorFont>
        <a:latin typeface="Helvetica"/>
        <a:ea typeface="Helvetica"/>
        <a:cs typeface="Helvetica"/>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00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Custom</PresentationFormat>
  <Paragraphs>56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Helvetica Neue</vt:lpstr>
      <vt:lpstr>Papyrus</vt:lpstr>
      <vt:lpstr>Parchment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Wilkes</cp:lastModifiedBy>
  <cp:revision>1</cp:revision>
  <dcterms:modified xsi:type="dcterms:W3CDTF">2023-09-16T23:30:22Z</dcterms:modified>
</cp:coreProperties>
</file>