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71" r:id="rId6"/>
    <p:sldId id="276" r:id="rId7"/>
    <p:sldId id="270" r:id="rId8"/>
    <p:sldId id="277" r:id="rId9"/>
    <p:sldId id="281" r:id="rId10"/>
    <p:sldId id="280" r:id="rId11"/>
    <p:sldId id="274" r:id="rId12"/>
    <p:sldId id="279"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p:cViewPr varScale="1">
        <p:scale>
          <a:sx n="87" d="100"/>
          <a:sy n="87" d="100"/>
        </p:scale>
        <p:origin x="533" y="4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477D14C5-CED9-4CFC-B338-DFB0C8090B9F}">
      <dgm:prSet phldrT="[Text]"/>
      <dgm:spPr/>
      <dgm:t>
        <a:bodyPr/>
        <a:lstStyle/>
        <a:p>
          <a:r>
            <a:rPr lang="en-US" dirty="0"/>
            <a:t>Jesus</a:t>
          </a:r>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3C67E77D-62FA-499D-B5E6-E79A091C5267}">
      <dgm:prSet phldrT="[Text]"/>
      <dgm:spPr/>
      <dgm:t>
        <a:bodyPr/>
        <a:lstStyle/>
        <a:p>
          <a:r>
            <a:rPr lang="en-US" dirty="0"/>
            <a:t>Disciples</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E16D65B4-494C-45C0-82F5-A63E581063CB}" type="pres">
      <dgm:prSet presAssocID="{90119837-5B71-4D44-BB01-DB0B084933C8}" presName="compositeShape" presStyleCnt="0">
        <dgm:presLayoutVars>
          <dgm:chMax val="7"/>
          <dgm:dir/>
          <dgm:resizeHandles val="exact"/>
        </dgm:presLayoutVars>
      </dgm:prSet>
      <dgm:spPr/>
    </dgm:pt>
    <dgm:pt modelId="{7A12B315-EA92-4E8C-914E-FCF8B923D9BA}" type="pres">
      <dgm:prSet presAssocID="{477D14C5-CED9-4CFC-B338-DFB0C8090B9F}" presName="circ1" presStyleLbl="vennNode1" presStyleIdx="0" presStyleCnt="2"/>
      <dgm:spPr/>
    </dgm:pt>
    <dgm:pt modelId="{1114C5CF-9DB7-4B7A-9D02-B353869E5D38}" type="pres">
      <dgm:prSet presAssocID="{477D14C5-CED9-4CFC-B338-DFB0C8090B9F}" presName="circ1Tx" presStyleLbl="revTx" presStyleIdx="0" presStyleCnt="0">
        <dgm:presLayoutVars>
          <dgm:chMax val="0"/>
          <dgm:chPref val="0"/>
          <dgm:bulletEnabled val="1"/>
        </dgm:presLayoutVars>
      </dgm:prSet>
      <dgm:spPr/>
    </dgm:pt>
    <dgm:pt modelId="{3469E5A2-93C2-49EF-825C-26E5802651A1}" type="pres">
      <dgm:prSet presAssocID="{3C67E77D-62FA-499D-B5E6-E79A091C5267}" presName="circ2" presStyleLbl="vennNode1" presStyleIdx="1" presStyleCnt="2"/>
      <dgm:spPr/>
    </dgm:pt>
    <dgm:pt modelId="{EB02C228-AFBE-4EA8-ADAD-5E115CB980C7}" type="pres">
      <dgm:prSet presAssocID="{3C67E77D-62FA-499D-B5E6-E79A091C5267}" presName="circ2Tx" presStyleLbl="revTx" presStyleIdx="0" presStyleCnt="0">
        <dgm:presLayoutVars>
          <dgm:chMax val="0"/>
          <dgm:chPref val="0"/>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25C8D00E-7E96-4A36-A375-D219ADDEF7E1}" type="presOf" srcId="{90119837-5B71-4D44-BB01-DB0B084933C8}" destId="{E16D65B4-494C-45C0-82F5-A63E581063CB}" srcOrd="0" destOrd="0" presId="urn:microsoft.com/office/officeart/2005/8/layout/venn1"/>
    <dgm:cxn modelId="{32AA6160-4426-4C4D-93AE-E2F474E37AD9}" srcId="{90119837-5B71-4D44-BB01-DB0B084933C8}" destId="{3C67E77D-62FA-499D-B5E6-E79A091C5267}" srcOrd="1" destOrd="0" parTransId="{5337D229-E330-4525-B0FA-14EC5A80604A}" sibTransId="{C056AC5D-B04E-4376-A1CB-3EAB7BE5AF5B}"/>
    <dgm:cxn modelId="{6A7A996A-CD4C-4228-8B30-C5D8E8EDF64D}" type="presOf" srcId="{3C67E77D-62FA-499D-B5E6-E79A091C5267}" destId="{EB02C228-AFBE-4EA8-ADAD-5E115CB980C7}" srcOrd="1" destOrd="0" presId="urn:microsoft.com/office/officeart/2005/8/layout/venn1"/>
    <dgm:cxn modelId="{8314FB70-092A-47FB-83E3-C595090DBA48}" type="presOf" srcId="{477D14C5-CED9-4CFC-B338-DFB0C8090B9F}" destId="{1114C5CF-9DB7-4B7A-9D02-B353869E5D38}" srcOrd="1" destOrd="0" presId="urn:microsoft.com/office/officeart/2005/8/layout/venn1"/>
    <dgm:cxn modelId="{72EC0D90-B3C0-40C5-979A-2051A1711AC2}" type="presOf" srcId="{477D14C5-CED9-4CFC-B338-DFB0C8090B9F}" destId="{7A12B315-EA92-4E8C-914E-FCF8B923D9BA}" srcOrd="0" destOrd="0" presId="urn:microsoft.com/office/officeart/2005/8/layout/venn1"/>
    <dgm:cxn modelId="{2F29C697-80C6-4535-BD23-A3D8AD090463}" type="presOf" srcId="{3C67E77D-62FA-499D-B5E6-E79A091C5267}" destId="{3469E5A2-93C2-49EF-825C-26E5802651A1}" srcOrd="0" destOrd="0" presId="urn:microsoft.com/office/officeart/2005/8/layout/venn1"/>
    <dgm:cxn modelId="{44472F79-9B0F-4D76-8B36-0088629008C0}" type="presParOf" srcId="{E16D65B4-494C-45C0-82F5-A63E581063CB}" destId="{7A12B315-EA92-4E8C-914E-FCF8B923D9BA}" srcOrd="0" destOrd="0" presId="urn:microsoft.com/office/officeart/2005/8/layout/venn1"/>
    <dgm:cxn modelId="{EED42847-ACC7-4B5B-B7A1-8F60C94743CB}" type="presParOf" srcId="{E16D65B4-494C-45C0-82F5-A63E581063CB}" destId="{1114C5CF-9DB7-4B7A-9D02-B353869E5D38}" srcOrd="1" destOrd="0" presId="urn:microsoft.com/office/officeart/2005/8/layout/venn1"/>
    <dgm:cxn modelId="{EA084191-AAFD-4120-8E5D-065F61D9C184}" type="presParOf" srcId="{E16D65B4-494C-45C0-82F5-A63E581063CB}" destId="{3469E5A2-93C2-49EF-825C-26E5802651A1}" srcOrd="2" destOrd="0" presId="urn:microsoft.com/office/officeart/2005/8/layout/venn1"/>
    <dgm:cxn modelId="{497995D6-2D56-4D4A-9810-B2A982093C33}" type="presParOf" srcId="{E16D65B4-494C-45C0-82F5-A63E581063CB}" destId="{EB02C228-AFBE-4EA8-ADAD-5E115CB980C7}"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2B315-EA92-4E8C-914E-FCF8B923D9BA}">
      <dsp:nvSpPr>
        <dsp:cNvPr id="0" name=""/>
        <dsp:cNvSpPr/>
      </dsp:nvSpPr>
      <dsp:spPr>
        <a:xfrm>
          <a:off x="99441" y="907161"/>
          <a:ext cx="2452878" cy="2452877"/>
        </a:xfrm>
        <a:prstGeom prst="ellipse">
          <a:avLst/>
        </a:prstGeom>
        <a:gradFill rotWithShape="0">
          <a:gsLst>
            <a:gs pos="0">
              <a:schemeClr val="accent2">
                <a:alpha val="50000"/>
                <a:hueOff val="0"/>
                <a:satOff val="0"/>
                <a:lumOff val="0"/>
                <a:alphaOff val="0"/>
              </a:schemeClr>
            </a:gs>
            <a:gs pos="100000">
              <a:schemeClr val="accent2">
                <a:alpha val="50000"/>
                <a:hueOff val="0"/>
                <a:satOff val="0"/>
                <a:lumOff val="0"/>
                <a:alphaOff val="0"/>
                <a:shade val="48000"/>
                <a:satMod val="180000"/>
                <a:lumMod val="94000"/>
              </a:schemeClr>
            </a:gs>
            <a:gs pos="100000">
              <a:schemeClr val="accent2">
                <a:alpha val="50000"/>
                <a:hueOff val="0"/>
                <a:satOff val="0"/>
                <a:lumOff val="0"/>
                <a:alphaOff val="0"/>
                <a:shade val="48000"/>
                <a:satMod val="180000"/>
                <a:lumMod val="94000"/>
              </a:schemeClr>
            </a:gs>
          </a:gsLst>
          <a:lin ang="414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Jesus</a:t>
          </a:r>
        </a:p>
      </dsp:txBody>
      <dsp:txXfrm>
        <a:off x="441960" y="1196408"/>
        <a:ext cx="1414272" cy="1874383"/>
      </dsp:txXfrm>
    </dsp:sp>
    <dsp:sp modelId="{3469E5A2-93C2-49EF-825C-26E5802651A1}">
      <dsp:nvSpPr>
        <dsp:cNvPr id="0" name=""/>
        <dsp:cNvSpPr/>
      </dsp:nvSpPr>
      <dsp:spPr>
        <a:xfrm>
          <a:off x="1867281" y="907161"/>
          <a:ext cx="2452878" cy="2452877"/>
        </a:xfrm>
        <a:prstGeom prst="ellipse">
          <a:avLst/>
        </a:prstGeom>
        <a:gradFill rotWithShape="0">
          <a:gsLst>
            <a:gs pos="0">
              <a:schemeClr val="accent3">
                <a:alpha val="50000"/>
                <a:hueOff val="0"/>
                <a:satOff val="0"/>
                <a:lumOff val="0"/>
                <a:alphaOff val="0"/>
              </a:schemeClr>
            </a:gs>
            <a:gs pos="100000">
              <a:schemeClr val="accent3">
                <a:alpha val="50000"/>
                <a:hueOff val="0"/>
                <a:satOff val="0"/>
                <a:lumOff val="0"/>
                <a:alphaOff val="0"/>
                <a:shade val="48000"/>
                <a:satMod val="180000"/>
                <a:lumMod val="94000"/>
              </a:schemeClr>
            </a:gs>
            <a:gs pos="100000">
              <a:schemeClr val="accent3">
                <a:alpha val="50000"/>
                <a:hueOff val="0"/>
                <a:satOff val="0"/>
                <a:lumOff val="0"/>
                <a:alphaOff val="0"/>
                <a:shade val="48000"/>
                <a:satMod val="180000"/>
                <a:lumMod val="94000"/>
              </a:schemeClr>
            </a:gs>
          </a:gsLst>
          <a:lin ang="414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Disciples</a:t>
          </a:r>
        </a:p>
      </dsp:txBody>
      <dsp:txXfrm>
        <a:off x="2563368" y="1196408"/>
        <a:ext cx="1414272" cy="18743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9/27/2023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9/27/2023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9/27/2023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9/27/2023</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Early Miracles and Teaching / Jesus’ Relationship to Disciples</a:t>
            </a:r>
          </a:p>
        </p:txBody>
      </p:sp>
      <p:sp>
        <p:nvSpPr>
          <p:cNvPr id="3" name="Subtitle 2"/>
          <p:cNvSpPr>
            <a:spLocks noGrp="1"/>
          </p:cNvSpPr>
          <p:nvPr>
            <p:ph type="subTitle" idx="1"/>
          </p:nvPr>
        </p:nvSpPr>
        <p:spPr/>
        <p:txBody>
          <a:bodyPr>
            <a:normAutofit/>
          </a:bodyPr>
          <a:lstStyle/>
          <a:p>
            <a:r>
              <a:rPr lang="en-US" dirty="0">
                <a:solidFill>
                  <a:srgbClr val="96B86B"/>
                </a:solidFill>
              </a:rPr>
              <a:t>Luke 4:14-44; 5:1-11 (12-26)</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Main Points</a:t>
            </a:r>
          </a:p>
        </p:txBody>
      </p:sp>
      <p:sp>
        <p:nvSpPr>
          <p:cNvPr id="14" name="Content Placeholder 13"/>
          <p:cNvSpPr>
            <a:spLocks noGrp="1"/>
          </p:cNvSpPr>
          <p:nvPr>
            <p:ph idx="1"/>
          </p:nvPr>
        </p:nvSpPr>
        <p:spPr/>
        <p:txBody>
          <a:bodyPr/>
          <a:lstStyle/>
          <a:p>
            <a:r>
              <a:rPr lang="en-US" dirty="0"/>
              <a:t>Chronological 1</a:t>
            </a:r>
            <a:r>
              <a:rPr lang="en-US" baseline="30000" dirty="0"/>
              <a:t>st</a:t>
            </a:r>
            <a:r>
              <a:rPr lang="en-US" dirty="0"/>
              <a:t> year of Christ’s ministry</a:t>
            </a:r>
          </a:p>
          <a:p>
            <a:r>
              <a:rPr lang="en-US" dirty="0"/>
              <a:t>Early miracles and teaching</a:t>
            </a:r>
          </a:p>
          <a:p>
            <a:r>
              <a:rPr lang="en-US" dirty="0"/>
              <a:t>The relationship between Jesus and His disciples</a:t>
            </a:r>
          </a:p>
          <a:p>
            <a:r>
              <a:rPr lang="en-US" dirty="0"/>
              <a:t>Points of note and discussion</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7612" y="152400"/>
            <a:ext cx="10058400" cy="1143000"/>
          </a:xfrm>
        </p:spPr>
        <p:txBody>
          <a:bodyPr/>
          <a:lstStyle/>
          <a:p>
            <a:r>
              <a:rPr lang="en-US" dirty="0"/>
              <a:t>Chronological Ministry of Christ (1</a:t>
            </a:r>
            <a:r>
              <a:rPr lang="en-US" baseline="30000" dirty="0"/>
              <a:t>st</a:t>
            </a:r>
            <a:r>
              <a:rPr lang="en-US" dirty="0"/>
              <a:t> year)</a:t>
            </a:r>
          </a:p>
        </p:txBody>
      </p:sp>
      <p:sp>
        <p:nvSpPr>
          <p:cNvPr id="14" name="Content Placeholder 13"/>
          <p:cNvSpPr>
            <a:spLocks noGrp="1"/>
          </p:cNvSpPr>
          <p:nvPr>
            <p:ph idx="1"/>
          </p:nvPr>
        </p:nvSpPr>
        <p:spPr>
          <a:xfrm>
            <a:off x="1217612" y="1600200"/>
            <a:ext cx="9601200" cy="4343400"/>
          </a:xfrm>
        </p:spPr>
        <p:txBody>
          <a:bodyPr>
            <a:normAutofit fontScale="92500" lnSpcReduction="20000"/>
          </a:bodyPr>
          <a:lstStyle/>
          <a:p>
            <a:r>
              <a:rPr lang="en-US" sz="1800" dirty="0"/>
              <a:t>Cleansing the temple (John 2:13-25)</a:t>
            </a:r>
          </a:p>
          <a:p>
            <a:r>
              <a:rPr lang="en-US" sz="1800" dirty="0"/>
              <a:t>Teaching Nicodemus and others in Judea (John 3:1-36)</a:t>
            </a:r>
          </a:p>
          <a:p>
            <a:r>
              <a:rPr lang="en-US" sz="1800" dirty="0"/>
              <a:t>Jesus returns to Galilee (Matthew 4:12; Mark 1:14-15)</a:t>
            </a:r>
          </a:p>
          <a:p>
            <a:r>
              <a:rPr lang="en-US" sz="1800" dirty="0"/>
              <a:t>Teaching the Samaritan woman (John 4:1-42)</a:t>
            </a:r>
          </a:p>
          <a:p>
            <a:r>
              <a:rPr lang="en-US" sz="1800" dirty="0"/>
              <a:t>Jesus heals nobleman’s son (John 4:43-54)</a:t>
            </a:r>
          </a:p>
          <a:p>
            <a:r>
              <a:rPr lang="en-US" sz="1800" dirty="0">
                <a:solidFill>
                  <a:srgbClr val="FF0000"/>
                </a:solidFill>
              </a:rPr>
              <a:t>The Christ rejected in Nazareth (Luke 4:16-30)</a:t>
            </a:r>
          </a:p>
          <a:p>
            <a:r>
              <a:rPr lang="en-US" sz="1800" dirty="0">
                <a:solidFill>
                  <a:srgbClr val="FF0000"/>
                </a:solidFill>
              </a:rPr>
              <a:t>Work in Capernaum (Luke 4:1-44; Matthew 4:13-17; Mark 1:16-20)</a:t>
            </a:r>
          </a:p>
          <a:p>
            <a:r>
              <a:rPr lang="en-US" sz="1800" dirty="0">
                <a:solidFill>
                  <a:srgbClr val="FF0000"/>
                </a:solidFill>
              </a:rPr>
              <a:t>Calling Apostles (Luke 5:1-26; Matthew 4:18-25; Mark 1:16-20)</a:t>
            </a:r>
          </a:p>
          <a:p>
            <a:r>
              <a:rPr lang="en-US" sz="1800" dirty="0"/>
              <a:t>Healing the man with leprosy (Luke 5:17-24; Matthew 8:1-4; Mark 1:40-45)</a:t>
            </a:r>
          </a:p>
          <a:p>
            <a:r>
              <a:rPr lang="en-US" sz="1800" dirty="0"/>
              <a:t>Proof of the ability to forgive sins (Luke 5:17-26; Matthew 9:1-8; Mark 2:1-12)</a:t>
            </a:r>
          </a:p>
          <a:p>
            <a:r>
              <a:rPr lang="en-US" sz="1800" dirty="0"/>
              <a:t>Calling of Matthew (Luke 5:27-39; Matthew 9:9-17; Mark 2:13-22)</a:t>
            </a:r>
          </a:p>
        </p:txBody>
      </p:sp>
    </p:spTree>
    <p:extLst>
      <p:ext uri="{BB962C8B-B14F-4D97-AF65-F5344CB8AC3E}">
        <p14:creationId xmlns:p14="http://schemas.microsoft.com/office/powerpoint/2010/main" val="197003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Miracles and Teaching</a:t>
            </a:r>
          </a:p>
        </p:txBody>
      </p:sp>
      <p:sp>
        <p:nvSpPr>
          <p:cNvPr id="3" name="Text Placeholder 2"/>
          <p:cNvSpPr>
            <a:spLocks noGrp="1"/>
          </p:cNvSpPr>
          <p:nvPr>
            <p:ph type="body" idx="1"/>
          </p:nvPr>
        </p:nvSpPr>
        <p:spPr/>
        <p:txBody>
          <a:bodyPr/>
          <a:lstStyle/>
          <a:p>
            <a:r>
              <a:rPr lang="en-US" dirty="0"/>
              <a:t>Luke 4:14-44</a:t>
            </a:r>
          </a:p>
        </p:txBody>
      </p:sp>
      <p:sp>
        <p:nvSpPr>
          <p:cNvPr id="4" name="Content Placeholder 3"/>
          <p:cNvSpPr>
            <a:spLocks noGrp="1"/>
          </p:cNvSpPr>
          <p:nvPr>
            <p:ph sz="half" idx="2"/>
          </p:nvPr>
        </p:nvSpPr>
        <p:spPr/>
        <p:txBody>
          <a:bodyPr/>
          <a:lstStyle/>
          <a:p>
            <a:r>
              <a:rPr lang="en-US" dirty="0"/>
              <a:t>Jesus is glorified by the people</a:t>
            </a:r>
          </a:p>
          <a:p>
            <a:r>
              <a:rPr lang="en-US" dirty="0"/>
              <a:t>Reading from Isaiah’s prophecy in the synagogue </a:t>
            </a:r>
          </a:p>
          <a:p>
            <a:r>
              <a:rPr lang="en-US" dirty="0"/>
              <a:t>Applying the prophecy to Himself</a:t>
            </a:r>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41308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Isaiah 6:1-2</a:t>
            </a:r>
          </a:p>
        </p:txBody>
      </p:sp>
      <p:sp>
        <p:nvSpPr>
          <p:cNvPr id="14" name="Content Placeholder 13"/>
          <p:cNvSpPr>
            <a:spLocks noGrp="1"/>
          </p:cNvSpPr>
          <p:nvPr>
            <p:ph idx="1"/>
          </p:nvPr>
        </p:nvSpPr>
        <p:spPr>
          <a:xfrm>
            <a:off x="1293812" y="2667000"/>
            <a:ext cx="9601200" cy="2209800"/>
          </a:xfrm>
        </p:spPr>
        <p:txBody>
          <a:bodyPr>
            <a:normAutofit/>
          </a:bodyPr>
          <a:lstStyle/>
          <a:p>
            <a:r>
              <a:rPr lang="en-US" sz="2800" dirty="0"/>
              <a:t>“The Spirit of the Lord is upon Me, because He has anointed Me to proclaim good news to the poor. He has sent Me to proclaim liberty to the captives and recovering sight to the blind, to set at liberty those who are oppressed, to proclaim the year of the Lord’s favor.”</a:t>
            </a:r>
          </a:p>
        </p:txBody>
      </p:sp>
    </p:spTree>
    <p:extLst>
      <p:ext uri="{BB962C8B-B14F-4D97-AF65-F5344CB8AC3E}">
        <p14:creationId xmlns:p14="http://schemas.microsoft.com/office/powerpoint/2010/main" val="428322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6:1-2</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a:xfrm>
            <a:off x="1293813" y="1676400"/>
            <a:ext cx="4648199" cy="4495800"/>
          </a:xfrm>
        </p:spPr>
        <p:txBody>
          <a:bodyPr/>
          <a:lstStyle/>
          <a:p>
            <a:r>
              <a:rPr lang="en-US" dirty="0"/>
              <a:t>The Spirit of the Lord is upon Me</a:t>
            </a:r>
          </a:p>
          <a:p>
            <a:r>
              <a:rPr lang="en-US" dirty="0"/>
              <a:t>Anointed Me to proclaim good news to the poor </a:t>
            </a:r>
          </a:p>
          <a:p>
            <a:r>
              <a:rPr lang="en-US" dirty="0"/>
              <a:t>Proclaim liberty to the captives</a:t>
            </a:r>
          </a:p>
          <a:p>
            <a:endParaRPr lang="en-US" dirty="0"/>
          </a:p>
          <a:p>
            <a:endParaRPr lang="en-US" dirty="0"/>
          </a:p>
          <a:p>
            <a:r>
              <a:rPr lang="en-US" dirty="0"/>
              <a:t>Recovering of sight to the blind</a:t>
            </a:r>
          </a:p>
          <a:p>
            <a:r>
              <a:rPr lang="en-US" dirty="0"/>
              <a:t>Set at liberty those oppressed</a:t>
            </a:r>
          </a:p>
          <a:p>
            <a:r>
              <a:rPr lang="en-US" dirty="0"/>
              <a:t>Proclaim the year of the Lord’s favor</a:t>
            </a:r>
          </a:p>
          <a:p>
            <a:endParaRPr lang="en-US" dirty="0"/>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6246812" y="1676400"/>
            <a:ext cx="4648201" cy="4495800"/>
          </a:xfrm>
        </p:spPr>
        <p:txBody>
          <a:bodyPr/>
          <a:lstStyle/>
          <a:p>
            <a:r>
              <a:rPr lang="en-US" dirty="0"/>
              <a:t>Promise of divine inspiration John 3:34)</a:t>
            </a:r>
          </a:p>
          <a:p>
            <a:r>
              <a:rPr lang="en-US" dirty="0"/>
              <a:t>He was to preach to those low in spirit (Isaiah 66:2; Matthew 5:3)</a:t>
            </a:r>
          </a:p>
          <a:p>
            <a:r>
              <a:rPr lang="en-US" dirty="0"/>
              <a:t>Message of salvation is about deliverance from sin’s slavery (Hebrews 2:14-15)</a:t>
            </a:r>
          </a:p>
          <a:p>
            <a:r>
              <a:rPr lang="en-US" dirty="0"/>
              <a:t>Spiritual light and understanding (John9:39-41)</a:t>
            </a:r>
          </a:p>
          <a:p>
            <a:r>
              <a:rPr lang="en-US" dirty="0"/>
              <a:t>Free from sin (John 8:32;36)</a:t>
            </a:r>
          </a:p>
          <a:p>
            <a:r>
              <a:rPr lang="en-US" dirty="0"/>
              <a:t>Providing the means of redemption</a:t>
            </a:r>
          </a:p>
          <a:p>
            <a:endParaRPr lang="en-US" dirty="0"/>
          </a:p>
        </p:txBody>
      </p:sp>
    </p:spTree>
    <p:extLst>
      <p:ext uri="{BB962C8B-B14F-4D97-AF65-F5344CB8AC3E}">
        <p14:creationId xmlns:p14="http://schemas.microsoft.com/office/powerpoint/2010/main" val="339787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1000"/>
                                        <p:tgtEl>
                                          <p:spTgt spid="6">
                                            <p:txEl>
                                              <p:pRg st="3" end="3"/>
                                            </p:txEl>
                                          </p:spTgt>
                                        </p:tgtEl>
                                      </p:cBhvr>
                                    </p:animEffect>
                                    <p:anim calcmode="lin" valueType="num">
                                      <p:cBhvr>
                                        <p:cTn id="5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1000"/>
                                        <p:tgtEl>
                                          <p:spTgt spid="4">
                                            <p:txEl>
                                              <p:pRg st="6" end="6"/>
                                            </p:txEl>
                                          </p:spTgt>
                                        </p:tgtEl>
                                      </p:cBhvr>
                                    </p:animEffect>
                                    <p:anim calcmode="lin" valueType="num">
                                      <p:cBhvr>
                                        <p:cTn id="6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fade">
                                      <p:cBhvr>
                                        <p:cTn id="70" dur="1000"/>
                                        <p:tgtEl>
                                          <p:spTgt spid="6">
                                            <p:txEl>
                                              <p:pRg st="4" end="4"/>
                                            </p:txEl>
                                          </p:spTgt>
                                        </p:tgtEl>
                                      </p:cBhvr>
                                    </p:animEffect>
                                    <p:anim calcmode="lin" valueType="num">
                                      <p:cBhvr>
                                        <p:cTn id="7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fade">
                                      <p:cBhvr>
                                        <p:cTn id="77" dur="1000"/>
                                        <p:tgtEl>
                                          <p:spTgt spid="4">
                                            <p:txEl>
                                              <p:pRg st="7" end="7"/>
                                            </p:txEl>
                                          </p:spTgt>
                                        </p:tgtEl>
                                      </p:cBhvr>
                                    </p:animEffect>
                                    <p:anim calcmode="lin" valueType="num">
                                      <p:cBhvr>
                                        <p:cTn id="7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5" end="5"/>
                                            </p:txEl>
                                          </p:spTgt>
                                        </p:tgtEl>
                                        <p:attrNameLst>
                                          <p:attrName>style.visibility</p:attrName>
                                        </p:attrNameLst>
                                      </p:cBhvr>
                                      <p:to>
                                        <p:strVal val="visible"/>
                                      </p:to>
                                    </p:set>
                                    <p:animEffect transition="in" filter="fade">
                                      <p:cBhvr>
                                        <p:cTn id="84" dur="1000"/>
                                        <p:tgtEl>
                                          <p:spTgt spid="6">
                                            <p:txEl>
                                              <p:pRg st="5" end="5"/>
                                            </p:txEl>
                                          </p:spTgt>
                                        </p:tgtEl>
                                      </p:cBhvr>
                                    </p:animEffect>
                                    <p:anim calcmode="lin" valueType="num">
                                      <p:cBhvr>
                                        <p:cTn id="8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Miracles and Teaching</a:t>
            </a:r>
          </a:p>
        </p:txBody>
      </p:sp>
      <p:sp>
        <p:nvSpPr>
          <p:cNvPr id="3" name="Text Placeholder 2"/>
          <p:cNvSpPr>
            <a:spLocks noGrp="1"/>
          </p:cNvSpPr>
          <p:nvPr>
            <p:ph type="body" idx="1"/>
          </p:nvPr>
        </p:nvSpPr>
        <p:spPr/>
        <p:txBody>
          <a:bodyPr/>
          <a:lstStyle/>
          <a:p>
            <a:r>
              <a:rPr lang="en-US" dirty="0"/>
              <a:t>Luke 4:14-44</a:t>
            </a:r>
          </a:p>
        </p:txBody>
      </p:sp>
      <p:sp>
        <p:nvSpPr>
          <p:cNvPr id="4" name="Content Placeholder 3"/>
          <p:cNvSpPr>
            <a:spLocks noGrp="1"/>
          </p:cNvSpPr>
          <p:nvPr>
            <p:ph sz="half" idx="2"/>
          </p:nvPr>
        </p:nvSpPr>
        <p:spPr/>
        <p:txBody>
          <a:bodyPr/>
          <a:lstStyle/>
          <a:p>
            <a:r>
              <a:rPr lang="en-US" dirty="0"/>
              <a:t>Jesus is glorified by the people</a:t>
            </a:r>
          </a:p>
          <a:p>
            <a:r>
              <a:rPr lang="en-US" dirty="0"/>
              <a:t>Reading from Isaiah’s prophecy in the synagogue </a:t>
            </a:r>
          </a:p>
          <a:p>
            <a:r>
              <a:rPr lang="en-US" dirty="0"/>
              <a:t>Applying the prophecy to Himself</a:t>
            </a:r>
          </a:p>
          <a:p>
            <a:r>
              <a:rPr lang="en-US" dirty="0"/>
              <a:t>Rejected in Nazareth </a:t>
            </a:r>
          </a:p>
          <a:p>
            <a:r>
              <a:rPr lang="en-US" dirty="0"/>
              <a:t>Casting out demons</a:t>
            </a:r>
          </a:p>
          <a:p>
            <a:r>
              <a:rPr lang="en-US" dirty="0"/>
              <a:t>Healing the sick</a:t>
            </a:r>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169270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endCondLst>
                                    <p:cond evt="begin" delay="0">
                                      <p:tn val="26"/>
                                    </p:cond>
                                  </p:end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endCondLst>
                                    <p:cond evt="begin" delay="0">
                                      <p:tn val="33"/>
                                    </p:cond>
                                  </p:end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 Jesus and Disciples</a:t>
            </a:r>
          </a:p>
        </p:txBody>
      </p:sp>
      <p:graphicFrame>
        <p:nvGraphicFramePr>
          <p:cNvPr id="4" name="Content Placeholder 3" descr="Basic venn - Use to show overlapping or interconnected relationships. The first seven lines of Level 1 text correspond with a circle. If there are four or fewer lines of Level 1 text, the text is inside the circles. If there are more than four lines of Level 1 text, the text is outside of the circles. Unused text does not appear, but remains available if you switch layouts."/>
          <p:cNvGraphicFramePr>
            <a:graphicFrameLocks noGrp="1"/>
          </p:cNvGraphicFramePr>
          <p:nvPr>
            <p:ph sz="half" idx="1"/>
            <p:extLst>
              <p:ext uri="{D42A27DB-BD31-4B8C-83A1-F6EECF244321}">
                <p14:modId xmlns:p14="http://schemas.microsoft.com/office/powerpoint/2010/main" val="3128081460"/>
              </p:ext>
            </p:extLst>
          </p:nvPr>
        </p:nvGraphicFramePr>
        <p:xfrm>
          <a:off x="1522413" y="1905000"/>
          <a:ext cx="441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normAutofit/>
          </a:bodyPr>
          <a:lstStyle/>
          <a:p>
            <a:r>
              <a:rPr lang="en-US" dirty="0"/>
              <a:t>Obeyed Him after He has been rejected</a:t>
            </a:r>
          </a:p>
          <a:p>
            <a:r>
              <a:rPr lang="en-US" dirty="0"/>
              <a:t>Simon Peter confessed Jesus as Lord and confessed he was a sinful man</a:t>
            </a:r>
          </a:p>
          <a:p>
            <a:r>
              <a:rPr lang="en-US" dirty="0"/>
              <a:t>Simon Peter had fear and anxiety</a:t>
            </a:r>
          </a:p>
          <a:p>
            <a:r>
              <a:rPr lang="en-US" dirty="0"/>
              <a:t>Left their stuff and followed Jesus</a:t>
            </a:r>
          </a:p>
          <a:p>
            <a:endParaRPr lang="en-US" dirty="0"/>
          </a:p>
        </p:txBody>
      </p:sp>
    </p:spTree>
    <p:extLst>
      <p:ext uri="{BB962C8B-B14F-4D97-AF65-F5344CB8AC3E}">
        <p14:creationId xmlns:p14="http://schemas.microsoft.com/office/powerpoint/2010/main" val="116993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Note</a:t>
            </a:r>
          </a:p>
        </p:txBody>
      </p:sp>
      <p:sp>
        <p:nvSpPr>
          <p:cNvPr id="3" name="Text Placeholder 2"/>
          <p:cNvSpPr>
            <a:spLocks noGrp="1"/>
          </p:cNvSpPr>
          <p:nvPr>
            <p:ph type="body" idx="1"/>
          </p:nvPr>
        </p:nvSpPr>
        <p:spPr/>
        <p:txBody>
          <a:bodyPr/>
          <a:lstStyle/>
          <a:p>
            <a:r>
              <a:rPr lang="en-US" dirty="0"/>
              <a:t>Notes</a:t>
            </a:r>
          </a:p>
        </p:txBody>
      </p:sp>
      <p:sp>
        <p:nvSpPr>
          <p:cNvPr id="4" name="Content Placeholder 3"/>
          <p:cNvSpPr>
            <a:spLocks noGrp="1"/>
          </p:cNvSpPr>
          <p:nvPr>
            <p:ph sz="half" idx="2"/>
          </p:nvPr>
        </p:nvSpPr>
        <p:spPr/>
        <p:txBody>
          <a:bodyPr/>
          <a:lstStyle/>
          <a:p>
            <a:r>
              <a:rPr lang="en-US" dirty="0"/>
              <a:t>Peter was not called Peter until he confessed Christ as Lord</a:t>
            </a:r>
          </a:p>
          <a:p>
            <a:r>
              <a:rPr lang="en-US" dirty="0"/>
              <a:t>Peter was married, not the first Pope </a:t>
            </a:r>
          </a:p>
          <a:p>
            <a:r>
              <a:rPr lang="en-US" dirty="0"/>
              <a:t>Only 1 occasion where a healing didn’t work because the disciples lacked faith (Matt 17:14-21)</a:t>
            </a:r>
          </a:p>
          <a:p>
            <a:endParaRPr lang="en-US" dirty="0"/>
          </a:p>
        </p:txBody>
      </p:sp>
      <p:sp>
        <p:nvSpPr>
          <p:cNvPr id="5" name="Text Placeholder 4"/>
          <p:cNvSpPr>
            <a:spLocks noGrp="1"/>
          </p:cNvSpPr>
          <p:nvPr>
            <p:ph type="body" sz="quarter" idx="3"/>
          </p:nvPr>
        </p:nvSpPr>
        <p:spPr/>
        <p:txBody>
          <a:bodyPr/>
          <a:lstStyle/>
          <a:p>
            <a:r>
              <a:rPr lang="en-US" dirty="0"/>
              <a:t>Questions</a:t>
            </a:r>
          </a:p>
        </p:txBody>
      </p:sp>
      <p:sp>
        <p:nvSpPr>
          <p:cNvPr id="6" name="Content Placeholder 5"/>
          <p:cNvSpPr>
            <a:spLocks noGrp="1"/>
          </p:cNvSpPr>
          <p:nvPr>
            <p:ph sz="quarter" idx="4"/>
          </p:nvPr>
        </p:nvSpPr>
        <p:spPr/>
        <p:txBody>
          <a:bodyPr/>
          <a:lstStyle/>
          <a:p>
            <a:r>
              <a:rPr lang="en-US" dirty="0"/>
              <a:t>Why did Jesus tell the unclean spirit to be quiet when they proclaimed Him holy?</a:t>
            </a:r>
          </a:p>
          <a:p>
            <a:r>
              <a:rPr lang="en-US" dirty="0"/>
              <a:t>Are we supposed to be “catching men” today as well?</a:t>
            </a:r>
          </a:p>
          <a:p>
            <a:r>
              <a:rPr lang="en-US" dirty="0"/>
              <a:t>What fears and anxieties hold us back from following God?</a:t>
            </a:r>
          </a:p>
          <a:p>
            <a:endParaRPr lang="en-US" dirty="0"/>
          </a:p>
        </p:txBody>
      </p:sp>
    </p:spTree>
    <p:extLst>
      <p:ext uri="{BB962C8B-B14F-4D97-AF65-F5344CB8AC3E}">
        <p14:creationId xmlns:p14="http://schemas.microsoft.com/office/powerpoint/2010/main" val="12400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anim calcmode="lin" valueType="num">
                                      <p:cBhvr>
                                        <p:cTn id="5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fade">
                                      <p:cBhvr>
                                        <p:cTn id="56" dur="1000"/>
                                        <p:tgtEl>
                                          <p:spTgt spid="6">
                                            <p:txEl>
                                              <p:pRg st="2" end="2"/>
                                            </p:txEl>
                                          </p:spTgt>
                                        </p:tgtEl>
                                      </p:cBhvr>
                                    </p:animEffect>
                                    <p:anim calcmode="lin" valueType="num">
                                      <p:cBhvr>
                                        <p:cTn id="5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959</TotalTime>
  <Words>506</Words>
  <Application>Microsoft Office PowerPoint</Application>
  <PresentationFormat>Custom</PresentationFormat>
  <Paragraphs>69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vt:lpstr>
      <vt:lpstr>Woodgrain 16x9</vt:lpstr>
      <vt:lpstr>Early Miracles and Teaching / Jesus’ Relationship to Disciples</vt:lpstr>
      <vt:lpstr>Main Points</vt:lpstr>
      <vt:lpstr>Chronological Ministry of Christ (1st year)</vt:lpstr>
      <vt:lpstr>Early Miracles and Teaching</vt:lpstr>
      <vt:lpstr>Isaiah 6:1-2</vt:lpstr>
      <vt:lpstr>Isaiah 6:1-2</vt:lpstr>
      <vt:lpstr>Early Miracles and Teaching</vt:lpstr>
      <vt:lpstr>Relationship – Jesus and Disciples</vt:lpstr>
      <vt:lpstr>Points of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Jeremiah Hitt</dc:creator>
  <cp:lastModifiedBy>Jeremiah Hitt</cp:lastModifiedBy>
  <cp:revision>42</cp:revision>
  <dcterms:created xsi:type="dcterms:W3CDTF">2023-09-18T22:19:22Z</dcterms:created>
  <dcterms:modified xsi:type="dcterms:W3CDTF">2023-09-27T15:05:33Z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