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5" r:id="rId8"/>
    <p:sldId id="260" r:id="rId9"/>
    <p:sldId id="259" r:id="rId10"/>
    <p:sldId id="261" r:id="rId11"/>
    <p:sldId id="262" r:id="rId12"/>
    <p:sldId id="264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5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58A1EB-A994-4C1A-8840-8B55595474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1C61B72-ECF9-462B-99A7-D6AB5B0605BF}">
      <dgm:prSet/>
      <dgm:spPr/>
      <dgm:t>
        <a:bodyPr/>
        <a:lstStyle/>
        <a:p>
          <a:r>
            <a:rPr lang="en-US"/>
            <a:t>What makes Luke different?</a:t>
          </a:r>
        </a:p>
      </dgm:t>
    </dgm:pt>
    <dgm:pt modelId="{85A7B0A6-3175-40E3-A15C-4E17F2CFB3AC}" type="parTrans" cxnId="{798A60C8-CD55-4B79-B46B-5A539E07A3D1}">
      <dgm:prSet/>
      <dgm:spPr/>
      <dgm:t>
        <a:bodyPr/>
        <a:lstStyle/>
        <a:p>
          <a:endParaRPr lang="en-US"/>
        </a:p>
      </dgm:t>
    </dgm:pt>
    <dgm:pt modelId="{B8544D02-13E5-4D6D-A599-DE266050B018}" type="sibTrans" cxnId="{798A60C8-CD55-4B79-B46B-5A539E07A3D1}">
      <dgm:prSet/>
      <dgm:spPr/>
      <dgm:t>
        <a:bodyPr/>
        <a:lstStyle/>
        <a:p>
          <a:endParaRPr lang="en-US"/>
        </a:p>
      </dgm:t>
    </dgm:pt>
    <dgm:pt modelId="{788F9572-6952-4B4D-885B-2341F07A3D17}">
      <dgm:prSet/>
      <dgm:spPr/>
      <dgm:t>
        <a:bodyPr/>
        <a:lstStyle/>
        <a:p>
          <a:r>
            <a:rPr lang="en-US"/>
            <a:t>What themes does Luke emphasize?</a:t>
          </a:r>
        </a:p>
      </dgm:t>
    </dgm:pt>
    <dgm:pt modelId="{9D381274-CEFD-4D41-BB34-0E1C94C02E42}" type="parTrans" cxnId="{62C40CCC-DE70-4A82-885E-384EC88CF607}">
      <dgm:prSet/>
      <dgm:spPr/>
      <dgm:t>
        <a:bodyPr/>
        <a:lstStyle/>
        <a:p>
          <a:endParaRPr lang="en-US"/>
        </a:p>
      </dgm:t>
    </dgm:pt>
    <dgm:pt modelId="{19ED3677-838F-49D7-9EF3-1863B21387E1}" type="sibTrans" cxnId="{62C40CCC-DE70-4A82-885E-384EC88CF607}">
      <dgm:prSet/>
      <dgm:spPr/>
      <dgm:t>
        <a:bodyPr/>
        <a:lstStyle/>
        <a:p>
          <a:endParaRPr lang="en-US"/>
        </a:p>
      </dgm:t>
    </dgm:pt>
    <dgm:pt modelId="{727B63EF-9E92-4A21-B7D0-9016904C454B}">
      <dgm:prSet/>
      <dgm:spPr/>
      <dgm:t>
        <a:bodyPr/>
        <a:lstStyle/>
        <a:p>
          <a:r>
            <a:rPr lang="en-US"/>
            <a:t>How does Luke fit in with the rest of the NT?</a:t>
          </a:r>
        </a:p>
      </dgm:t>
    </dgm:pt>
    <dgm:pt modelId="{A95CC0A2-1EA1-43D6-B2F9-6711DD10FA16}" type="parTrans" cxnId="{35471378-DB16-419D-938D-EF0D8A6F5454}">
      <dgm:prSet/>
      <dgm:spPr/>
      <dgm:t>
        <a:bodyPr/>
        <a:lstStyle/>
        <a:p>
          <a:endParaRPr lang="en-US"/>
        </a:p>
      </dgm:t>
    </dgm:pt>
    <dgm:pt modelId="{DD462E72-95FD-4B78-96AC-2139F50A243D}" type="sibTrans" cxnId="{35471378-DB16-419D-938D-EF0D8A6F5454}">
      <dgm:prSet/>
      <dgm:spPr/>
      <dgm:t>
        <a:bodyPr/>
        <a:lstStyle/>
        <a:p>
          <a:endParaRPr lang="en-US"/>
        </a:p>
      </dgm:t>
    </dgm:pt>
    <dgm:pt modelId="{73DA487A-921C-4129-9E95-E51FCBBDB3BC}" type="pres">
      <dgm:prSet presAssocID="{5258A1EB-A994-4C1A-8840-8B55595474FB}" presName="linear" presStyleCnt="0">
        <dgm:presLayoutVars>
          <dgm:animLvl val="lvl"/>
          <dgm:resizeHandles val="exact"/>
        </dgm:presLayoutVars>
      </dgm:prSet>
      <dgm:spPr/>
    </dgm:pt>
    <dgm:pt modelId="{1861909D-9CFB-4258-B243-72373A7C52A4}" type="pres">
      <dgm:prSet presAssocID="{51C61B72-ECF9-462B-99A7-D6AB5B0605B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20F5A5B-AB00-4E9C-B385-4D334F1045E5}" type="pres">
      <dgm:prSet presAssocID="{B8544D02-13E5-4D6D-A599-DE266050B018}" presName="spacer" presStyleCnt="0"/>
      <dgm:spPr/>
    </dgm:pt>
    <dgm:pt modelId="{61AD6365-F51B-496F-9F8D-0131BDB322F3}" type="pres">
      <dgm:prSet presAssocID="{788F9572-6952-4B4D-885B-2341F07A3D1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8400DA0-F93F-49FC-B72E-E1B783722E35}" type="pres">
      <dgm:prSet presAssocID="{19ED3677-838F-49D7-9EF3-1863B21387E1}" presName="spacer" presStyleCnt="0"/>
      <dgm:spPr/>
    </dgm:pt>
    <dgm:pt modelId="{2AC82046-D803-4034-A658-22F90FFEDF39}" type="pres">
      <dgm:prSet presAssocID="{727B63EF-9E92-4A21-B7D0-9016904C454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096292D-43BA-46E2-84EF-E783031C6E25}" type="presOf" srcId="{51C61B72-ECF9-462B-99A7-D6AB5B0605BF}" destId="{1861909D-9CFB-4258-B243-72373A7C52A4}" srcOrd="0" destOrd="0" presId="urn:microsoft.com/office/officeart/2005/8/layout/vList2"/>
    <dgm:cxn modelId="{3F884345-52AF-45C8-AEE7-7617A0899185}" type="presOf" srcId="{727B63EF-9E92-4A21-B7D0-9016904C454B}" destId="{2AC82046-D803-4034-A658-22F90FFEDF39}" srcOrd="0" destOrd="0" presId="urn:microsoft.com/office/officeart/2005/8/layout/vList2"/>
    <dgm:cxn modelId="{D40CE174-B35B-44EE-B3F6-E63E183AF978}" type="presOf" srcId="{5258A1EB-A994-4C1A-8840-8B55595474FB}" destId="{73DA487A-921C-4129-9E95-E51FCBBDB3BC}" srcOrd="0" destOrd="0" presId="urn:microsoft.com/office/officeart/2005/8/layout/vList2"/>
    <dgm:cxn modelId="{35471378-DB16-419D-938D-EF0D8A6F5454}" srcId="{5258A1EB-A994-4C1A-8840-8B55595474FB}" destId="{727B63EF-9E92-4A21-B7D0-9016904C454B}" srcOrd="2" destOrd="0" parTransId="{A95CC0A2-1EA1-43D6-B2F9-6711DD10FA16}" sibTransId="{DD462E72-95FD-4B78-96AC-2139F50A243D}"/>
    <dgm:cxn modelId="{CD6338AC-B758-4318-B6D9-33418B8F06B0}" type="presOf" srcId="{788F9572-6952-4B4D-885B-2341F07A3D17}" destId="{61AD6365-F51B-496F-9F8D-0131BDB322F3}" srcOrd="0" destOrd="0" presId="urn:microsoft.com/office/officeart/2005/8/layout/vList2"/>
    <dgm:cxn modelId="{798A60C8-CD55-4B79-B46B-5A539E07A3D1}" srcId="{5258A1EB-A994-4C1A-8840-8B55595474FB}" destId="{51C61B72-ECF9-462B-99A7-D6AB5B0605BF}" srcOrd="0" destOrd="0" parTransId="{85A7B0A6-3175-40E3-A15C-4E17F2CFB3AC}" sibTransId="{B8544D02-13E5-4D6D-A599-DE266050B018}"/>
    <dgm:cxn modelId="{62C40CCC-DE70-4A82-885E-384EC88CF607}" srcId="{5258A1EB-A994-4C1A-8840-8B55595474FB}" destId="{788F9572-6952-4B4D-885B-2341F07A3D17}" srcOrd="1" destOrd="0" parTransId="{9D381274-CEFD-4D41-BB34-0E1C94C02E42}" sibTransId="{19ED3677-838F-49D7-9EF3-1863B21387E1}"/>
    <dgm:cxn modelId="{39563A29-1420-42B2-987B-FE7125B09659}" type="presParOf" srcId="{73DA487A-921C-4129-9E95-E51FCBBDB3BC}" destId="{1861909D-9CFB-4258-B243-72373A7C52A4}" srcOrd="0" destOrd="0" presId="urn:microsoft.com/office/officeart/2005/8/layout/vList2"/>
    <dgm:cxn modelId="{C57430FE-2599-40BB-8338-F7C81978C2FC}" type="presParOf" srcId="{73DA487A-921C-4129-9E95-E51FCBBDB3BC}" destId="{420F5A5B-AB00-4E9C-B385-4D334F1045E5}" srcOrd="1" destOrd="0" presId="urn:microsoft.com/office/officeart/2005/8/layout/vList2"/>
    <dgm:cxn modelId="{1BAD1A7C-3B97-4150-AD96-95F200577C6E}" type="presParOf" srcId="{73DA487A-921C-4129-9E95-E51FCBBDB3BC}" destId="{61AD6365-F51B-496F-9F8D-0131BDB322F3}" srcOrd="2" destOrd="0" presId="urn:microsoft.com/office/officeart/2005/8/layout/vList2"/>
    <dgm:cxn modelId="{9EAC28F7-EDFB-4390-8414-A9A78FC7D16D}" type="presParOf" srcId="{73DA487A-921C-4129-9E95-E51FCBBDB3BC}" destId="{A8400DA0-F93F-49FC-B72E-E1B783722E35}" srcOrd="3" destOrd="0" presId="urn:microsoft.com/office/officeart/2005/8/layout/vList2"/>
    <dgm:cxn modelId="{292D7945-1B9C-4542-9571-BE31A0B1CB46}" type="presParOf" srcId="{73DA487A-921C-4129-9E95-E51FCBBDB3BC}" destId="{2AC82046-D803-4034-A658-22F90FFEDF3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1909D-9CFB-4258-B243-72373A7C52A4}">
      <dsp:nvSpPr>
        <dsp:cNvPr id="0" name=""/>
        <dsp:cNvSpPr/>
      </dsp:nvSpPr>
      <dsp:spPr>
        <a:xfrm>
          <a:off x="0" y="13868"/>
          <a:ext cx="10506456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What makes Luke different?</a:t>
          </a:r>
        </a:p>
      </dsp:txBody>
      <dsp:txXfrm>
        <a:off x="39809" y="53677"/>
        <a:ext cx="10426838" cy="735872"/>
      </dsp:txXfrm>
    </dsp:sp>
    <dsp:sp modelId="{61AD6365-F51B-496F-9F8D-0131BDB322F3}">
      <dsp:nvSpPr>
        <dsp:cNvPr id="0" name=""/>
        <dsp:cNvSpPr/>
      </dsp:nvSpPr>
      <dsp:spPr>
        <a:xfrm>
          <a:off x="0" y="927279"/>
          <a:ext cx="10506456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What themes does Luke emphasize?</a:t>
          </a:r>
        </a:p>
      </dsp:txBody>
      <dsp:txXfrm>
        <a:off x="39809" y="967088"/>
        <a:ext cx="10426838" cy="735872"/>
      </dsp:txXfrm>
    </dsp:sp>
    <dsp:sp modelId="{2AC82046-D803-4034-A658-22F90FFEDF39}">
      <dsp:nvSpPr>
        <dsp:cNvPr id="0" name=""/>
        <dsp:cNvSpPr/>
      </dsp:nvSpPr>
      <dsp:spPr>
        <a:xfrm>
          <a:off x="0" y="1840689"/>
          <a:ext cx="10506456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How does Luke fit in with the rest of the NT?</a:t>
          </a:r>
        </a:p>
      </dsp:txBody>
      <dsp:txXfrm>
        <a:off x="39809" y="1880498"/>
        <a:ext cx="10426838" cy="735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7E09-3009-FABC-8611-23FCCCF9A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F6A41-9726-76D6-2A91-4CF55B826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786B7-0F30-EE39-D0D7-9BABF0558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8A54A-2BC7-2235-69E0-7E84DE6A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9190C-68FB-0D39-496A-64BE7C00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8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6337-7FE6-C19F-CD71-951A77E4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6BFD1-D131-6511-731B-B4205B3F3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9D35B-FEEC-A2F5-0950-DAF0B876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80D47-5219-CC13-B47B-868654BD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AA217-2D28-F690-3EFF-AFD851E8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0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419016-4240-098E-0530-E74090D1B7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734252-B31C-CFB7-352E-36BC73944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EEC0B-2158-F526-94C3-BAC8AA0FF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79414-7C83-9CEA-F8DC-DE9DFAB0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2CEAA-7408-E581-B09B-AF46A60A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8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AAC70-35EA-37B5-23D0-B9286FCB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2D626-BA3C-FB13-CDEC-F0FF468C6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F08C-9D36-8ACF-C349-1355A0565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9BC4E-FF1A-03C6-BA50-CE98D466B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2B3FD-02A9-99A8-45D6-7EFB25DF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18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97AE0-3553-557A-BA2F-F9E1F7A5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C8E44-8A20-565B-7885-569893A21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D3D95-74BB-0723-5855-6C5D59286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2D18B-5C7B-2004-CB8B-B965B17C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C35BB-D200-2993-9232-25CACEDB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4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18ADD-E518-1B3E-EF88-B623DA50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00F64-F7F7-2336-F82F-4B3CF31C2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E798AD-0D88-2730-2214-FD34CDE78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70B7F-6385-0AE0-E373-4831052D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AB97A-9633-E9FF-5C94-60FAFC6FC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3369F-4255-0582-69D1-A4BF777A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7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89BF9-DC10-5D50-D135-2E1494786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24950-E80A-3942-E8B4-09F36D327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5EF90-EC0C-7105-62CC-94D8E72D2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F61CE4-9DC0-85B4-0973-DE04ACB14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F7FEC9-1FDA-CA3C-DC17-1D807EE0B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8F313-AE6C-7C67-FC8B-851C2F8E3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219DFB-7CB5-50C4-7911-3CADB59E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D57E29-B2D6-1B46-502D-689522AB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3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25107-153B-57C3-83E0-5977F833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F0963C-C928-FDCB-CDD5-8149EDC54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B9F817-3CEE-3AD9-3454-60EAB3505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7B884-9DA0-0B0B-115E-430376F0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3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BBEA8-74E0-74A7-BCA1-7CC531F84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14B8-CBD5-5F4F-D55E-0A059F94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3869F-2294-ECAF-E26F-2B757B8A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3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3DB61-2ABC-7558-F6A1-21B7A296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94946-FCA3-2EFC-0B04-9C88C5B75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A7024-3CA0-5C0C-DFA1-778A323CD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21E52-1155-906C-A967-EE243004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700BD-3DFD-33AC-999C-3D22B9CD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2AA30-5820-A136-9D26-066D254A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7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C5C7C-C753-00CF-26C7-79DEF5ED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242E74-D619-5AAD-8DC5-68B7BD39F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7B527-BACE-8B06-BCAC-4EBF50B97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ED080-DEBD-6473-0804-F1AE62CE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7005-8938-44D4-8280-21F6E983061D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0280D-F948-2BD0-B1DE-D69A30A3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DAD44-2880-B4B6-59F4-84CBC802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3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27F28D-0796-C507-493B-FB0B06B3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86984-7E5B-260F-9EFE-4074EFF0F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4880E-7F94-91EC-7DD1-337243042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77005-8938-44D4-8280-21F6E983061D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0C9E7-ED37-CC4B-6095-AC184145C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FDC2B-BF1C-B6B4-AF48-2B7D28B88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85BBB-9D03-47D2-B170-0CA83FB2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7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D587-4B9B-0327-45C5-6D7C5211DB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701723-7507-890D-8CE1-AB5FA91269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road leading to a cross">
            <a:extLst>
              <a:ext uri="{FF2B5EF4-FFF2-40B4-BE49-F238E27FC236}">
                <a16:creationId xmlns:a16="http://schemas.microsoft.com/office/drawing/2014/main" id="{4BCB1D6B-719D-BF68-C3EE-77FCCF28D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360CB4-030A-C49B-E1DB-765D589A58B2}"/>
              </a:ext>
            </a:extLst>
          </p:cNvPr>
          <p:cNvSpPr txBox="1"/>
          <p:nvPr/>
        </p:nvSpPr>
        <p:spPr>
          <a:xfrm>
            <a:off x="755780" y="3816220"/>
            <a:ext cx="10618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Bahnschrift Condensed" panose="020B0502040204020203" pitchFamily="34" charset="0"/>
              </a:rPr>
              <a:t>Introduction to Luke</a:t>
            </a:r>
          </a:p>
        </p:txBody>
      </p:sp>
    </p:spTree>
    <p:extLst>
      <p:ext uri="{BB962C8B-B14F-4D97-AF65-F5344CB8AC3E}">
        <p14:creationId xmlns:p14="http://schemas.microsoft.com/office/powerpoint/2010/main" val="58548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F719B-B6B5-9341-CEAD-7AEB253D8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Next time…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17EB2-18A9-0EF6-054D-68501F492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2200" dirty="0"/>
              <a:t>Listen to Luke</a:t>
            </a:r>
          </a:p>
          <a:p>
            <a:r>
              <a:rPr lang="en-US" sz="2200" dirty="0"/>
              <a:t>Outline the book</a:t>
            </a:r>
          </a:p>
          <a:p>
            <a:r>
              <a:rPr lang="en-US" sz="2200" dirty="0"/>
              <a:t>What is the linkage to Acts?</a:t>
            </a:r>
          </a:p>
          <a:p>
            <a:pPr lvl="1"/>
            <a:r>
              <a:rPr lang="en-US" sz="1800" dirty="0"/>
              <a:t>How does Luke foreshadow Acts?</a:t>
            </a:r>
          </a:p>
          <a:p>
            <a:pPr lvl="1"/>
            <a:r>
              <a:rPr lang="en-US" sz="1800" dirty="0"/>
              <a:t>What themes carry over into Acts?</a:t>
            </a:r>
          </a:p>
          <a:p>
            <a:endParaRPr lang="en-US" sz="2200" dirty="0"/>
          </a:p>
        </p:txBody>
      </p:sp>
      <p:pic>
        <p:nvPicPr>
          <p:cNvPr id="1026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5E5430C-6EDA-EF05-C4AF-0519D75AE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5963" y="329183"/>
            <a:ext cx="3429969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un shining through clouds">
            <a:extLst>
              <a:ext uri="{FF2B5EF4-FFF2-40B4-BE49-F238E27FC236}">
                <a16:creationId xmlns:a16="http://schemas.microsoft.com/office/drawing/2014/main" id="{23BB84DC-07B9-273E-C18C-C6A206950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340" y="4079193"/>
            <a:ext cx="3868928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2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un shining through clouds&#10;&#10;Description automatically generated">
            <a:extLst>
              <a:ext uri="{FF2B5EF4-FFF2-40B4-BE49-F238E27FC236}">
                <a16:creationId xmlns:a16="http://schemas.microsoft.com/office/drawing/2014/main" id="{8461F47D-C3C0-1400-8B8D-F4C4CC8A63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20670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4" name="Rectangle 3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E00B5-4F3A-66DE-38B1-EDDA1CC39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BB6AF-B2DE-6156-DD1E-8BA81D161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/>
              <a:t>Layout of the class</a:t>
            </a:r>
          </a:p>
          <a:p>
            <a:pPr lvl="1"/>
            <a:r>
              <a:rPr lang="en-US" sz="2000" dirty="0"/>
              <a:t>Why this approach to Luke</a:t>
            </a:r>
          </a:p>
          <a:p>
            <a:pPr lvl="1"/>
            <a:r>
              <a:rPr lang="en-US" sz="2000" dirty="0"/>
              <a:t>Who’s going to be teaching?</a:t>
            </a:r>
          </a:p>
          <a:p>
            <a:r>
              <a:rPr lang="en-US" sz="2000" dirty="0"/>
              <a:t>Introducing…Luke</a:t>
            </a:r>
          </a:p>
        </p:txBody>
      </p:sp>
    </p:spTree>
    <p:extLst>
      <p:ext uri="{BB962C8B-B14F-4D97-AF65-F5344CB8AC3E}">
        <p14:creationId xmlns:p14="http://schemas.microsoft.com/office/powerpoint/2010/main" val="3086642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un shining through clouds&#10;&#10;Description automatically generated">
            <a:extLst>
              <a:ext uri="{FF2B5EF4-FFF2-40B4-BE49-F238E27FC236}">
                <a16:creationId xmlns:a16="http://schemas.microsoft.com/office/drawing/2014/main" id="{4621566A-C78E-653C-E759-B29909FB6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69ACD9-4EE1-93AE-E7C7-913CC5D2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Why study Luke like this?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BD33-FC3C-418F-FD8F-9F5FF4B0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Why study Luke at all?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Story of Jesus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We have no “Leviticus”</a:t>
            </a:r>
          </a:p>
          <a:p>
            <a:r>
              <a:rPr lang="en-US" sz="2000" dirty="0">
                <a:solidFill>
                  <a:schemeClr val="bg1"/>
                </a:solidFill>
              </a:rPr>
              <a:t>How does Jesus relate to different people or ideas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Family, friends, unbelievers, unloved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Justice/injustice</a:t>
            </a:r>
          </a:p>
          <a:p>
            <a:r>
              <a:rPr lang="en-US" sz="2000" dirty="0">
                <a:solidFill>
                  <a:schemeClr val="bg1"/>
                </a:solidFill>
              </a:rPr>
              <a:t>Having a “lifelong relationship with a text”</a:t>
            </a:r>
          </a:p>
        </p:txBody>
      </p:sp>
    </p:spTree>
    <p:extLst>
      <p:ext uri="{BB962C8B-B14F-4D97-AF65-F5344CB8AC3E}">
        <p14:creationId xmlns:p14="http://schemas.microsoft.com/office/powerpoint/2010/main" val="661859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A group of hills with a cross in the sky&#10;&#10;Description automatically generated">
            <a:extLst>
              <a:ext uri="{FF2B5EF4-FFF2-40B4-BE49-F238E27FC236}">
                <a16:creationId xmlns:a16="http://schemas.microsoft.com/office/drawing/2014/main" id="{13AD8A3F-A111-7C01-2934-9C494C9180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5DF291A7-EF15-C6D2-5E8A-F8601AE50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Luke and the Bible story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6" name="Content Placeholder 16">
            <a:extLst>
              <a:ext uri="{FF2B5EF4-FFF2-40B4-BE49-F238E27FC236}">
                <a16:creationId xmlns:a16="http://schemas.microsoft.com/office/drawing/2014/main" id="{87AAA0FD-F6CC-BB31-7147-6A6C77DCBB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41248" y="3502152"/>
          <a:ext cx="10506456" cy="2670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1129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5FFAD0-2409-47F2-980A-2CF4FFC69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!!Rectangle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road leading to the sun&#10;&#10;Description automatically generated">
            <a:extLst>
              <a:ext uri="{FF2B5EF4-FFF2-40B4-BE49-F238E27FC236}">
                <a16:creationId xmlns:a16="http://schemas.microsoft.com/office/drawing/2014/main" id="{C6AE099F-1C79-9399-A9FD-81DF70ED7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15FC6F-C9CE-1D94-249F-691B7217D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What makes Luke different?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DF6AA-ED37-024E-7725-716C2E4EA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Longest gospel (19,482 words), vs Matthew (18,346), John (15,635) and Mark (11,304)</a:t>
            </a:r>
          </a:p>
          <a:p>
            <a:r>
              <a:rPr lang="en-US" sz="2200" dirty="0">
                <a:solidFill>
                  <a:srgbClr val="FFFFFF"/>
                </a:solidFill>
              </a:rPr>
              <a:t>Luke, potentially Gentile writer</a:t>
            </a:r>
          </a:p>
          <a:p>
            <a:r>
              <a:rPr lang="en-US" sz="2200" dirty="0">
                <a:solidFill>
                  <a:srgbClr val="FFFFFF"/>
                </a:solidFill>
              </a:rPr>
              <a:t>Luke wrote more than other NT writers (27% of the NT)</a:t>
            </a:r>
          </a:p>
          <a:p>
            <a:r>
              <a:rPr lang="en-US" sz="2200" dirty="0">
                <a:solidFill>
                  <a:srgbClr val="FFFFFF"/>
                </a:solidFill>
              </a:rPr>
              <a:t>Luke acting as a researcher</a:t>
            </a:r>
          </a:p>
          <a:p>
            <a:r>
              <a:rPr lang="en-US" sz="2200" dirty="0">
                <a:solidFill>
                  <a:srgbClr val="FFFFFF"/>
                </a:solidFill>
              </a:rPr>
              <a:t>Half of a larger work (Luke/Acts)</a:t>
            </a:r>
          </a:p>
          <a:p>
            <a:endParaRPr lang="en-US" sz="2200" dirty="0">
              <a:solidFill>
                <a:srgbClr val="FFFFFF"/>
              </a:solidFill>
            </a:endParaRPr>
          </a:p>
          <a:p>
            <a:endParaRPr lang="en-US" sz="2200" dirty="0">
              <a:solidFill>
                <a:srgbClr val="FFFFFF"/>
              </a:solidFill>
            </a:endParaRPr>
          </a:p>
          <a:p>
            <a:endParaRPr lang="en-US" sz="2200" dirty="0">
              <a:solidFill>
                <a:srgbClr val="FFFFFF"/>
              </a:solidFill>
            </a:endParaRPr>
          </a:p>
          <a:p>
            <a:pPr lvl="1"/>
            <a:endParaRPr lang="en-US" sz="2200" dirty="0">
              <a:solidFill>
                <a:srgbClr val="FFFFFF"/>
              </a:solidFill>
            </a:endParaRPr>
          </a:p>
          <a:p>
            <a:pPr lvl="1"/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3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oad leading to the sun&#10;&#10;Description automatically generated">
            <a:extLst>
              <a:ext uri="{FF2B5EF4-FFF2-40B4-BE49-F238E27FC236}">
                <a16:creationId xmlns:a16="http://schemas.microsoft.com/office/drawing/2014/main" id="{7BF39937-434E-59C1-77AE-37926F5C53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B77FF2-0FC8-CB5B-18EA-A73648A9E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Stories ONLY in Luke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AA20E-043E-DB3C-2645-5524FEB1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Some stories ONLY in Luke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Prodigal Son (15:11-32)*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Good Samaritan (10:29-37)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Rich man building bigger barns (12:16-21)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Rich man and Lazarus (16:19-31)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Crafty Steward (16:1-9)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Unscrupulous Judge (18:1-8)</a:t>
            </a:r>
          </a:p>
          <a:p>
            <a:pPr lvl="1"/>
            <a:r>
              <a:rPr lang="en-US" dirty="0" err="1">
                <a:solidFill>
                  <a:srgbClr val="FFFFFF"/>
                </a:solidFill>
              </a:rPr>
              <a:t>Zaccheus</a:t>
            </a:r>
            <a:r>
              <a:rPr lang="en-US" dirty="0">
                <a:solidFill>
                  <a:srgbClr val="FFFFFF"/>
                </a:solidFill>
              </a:rPr>
              <a:t> (19:1-10)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Thieves on cross (23:39-43)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Road to Emmaus encounter </a:t>
            </a:r>
            <a:r>
              <a:rPr lang="en-US">
                <a:solidFill>
                  <a:srgbClr val="FFFFFF"/>
                </a:solidFill>
              </a:rPr>
              <a:t>(24:13-35)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92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road leading to a hill&#10;&#10;Description automatically generated">
            <a:extLst>
              <a:ext uri="{FF2B5EF4-FFF2-40B4-BE49-F238E27FC236}">
                <a16:creationId xmlns:a16="http://schemas.microsoft.com/office/drawing/2014/main" id="{2B24E889-F60A-6C96-10D3-C8979D534B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58AACB-10ED-D83A-EE50-1C2E24C82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ONLY in Luke</a:t>
            </a:r>
          </a:p>
        </p:txBody>
      </p:sp>
      <p:sp>
        <p:nvSpPr>
          <p:cNvPr id="18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009FF-EB67-E54D-3952-9E3EB6459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Elizabeth (John’s mother; 1:5-57)</a:t>
            </a:r>
          </a:p>
          <a:p>
            <a:r>
              <a:rPr lang="en-US" dirty="0">
                <a:solidFill>
                  <a:srgbClr val="FFFFFF"/>
                </a:solidFill>
              </a:rPr>
              <a:t>Gabriel’s announcement (1:19-26)</a:t>
            </a:r>
          </a:p>
          <a:p>
            <a:r>
              <a:rPr lang="en-US" dirty="0">
                <a:solidFill>
                  <a:srgbClr val="FFFFFF"/>
                </a:solidFill>
              </a:rPr>
              <a:t>Jesus’s childhood (2:41-52)</a:t>
            </a:r>
          </a:p>
          <a:p>
            <a:r>
              <a:rPr lang="en-US" dirty="0">
                <a:solidFill>
                  <a:srgbClr val="FFFFFF"/>
                </a:solidFill>
              </a:rPr>
              <a:t>Ten lepers (17:11-12)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8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C86FF-3440-7C68-6A71-7EFAD91C6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Themes in Luke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DDD56-00ED-C129-F10C-44B9F978E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000" dirty="0"/>
              <a:t>What are some of the themes peculiar to Luke?</a:t>
            </a:r>
          </a:p>
          <a:p>
            <a:r>
              <a:rPr lang="en-US" sz="2000" dirty="0"/>
              <a:t>“Upside-down” Kingdom</a:t>
            </a:r>
          </a:p>
          <a:p>
            <a:pPr lvl="1"/>
            <a:r>
              <a:rPr lang="en-US" sz="2000" dirty="0"/>
              <a:t>“The Outsider”</a:t>
            </a:r>
          </a:p>
          <a:p>
            <a:pPr lvl="2"/>
            <a:r>
              <a:rPr lang="en-US" dirty="0"/>
              <a:t>The poor (Mary, Lazarus, etc.)</a:t>
            </a:r>
          </a:p>
          <a:p>
            <a:pPr lvl="2"/>
            <a:r>
              <a:rPr lang="en-US" dirty="0"/>
              <a:t>The unrewarded (Elizabeth, Simeon, Anna)</a:t>
            </a:r>
          </a:p>
          <a:p>
            <a:pPr lvl="2"/>
            <a:r>
              <a:rPr lang="en-US" dirty="0"/>
              <a:t>The unlikely (Good Samaritan)</a:t>
            </a:r>
          </a:p>
          <a:p>
            <a:pPr lvl="2"/>
            <a:r>
              <a:rPr lang="en-US" dirty="0"/>
              <a:t>The “undeserving”/sinners (Prodigal son, </a:t>
            </a:r>
            <a:r>
              <a:rPr lang="en-US" dirty="0" err="1"/>
              <a:t>Zaccheus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The weak (his apostles in Luke 22)</a:t>
            </a:r>
          </a:p>
          <a:p>
            <a:pPr lvl="1"/>
            <a:r>
              <a:rPr lang="en-US" sz="2000" dirty="0"/>
              <a:t>Importance and equality of women (Elizabeth, Mary, Anna, etc.) </a:t>
            </a:r>
          </a:p>
        </p:txBody>
      </p:sp>
      <p:pic>
        <p:nvPicPr>
          <p:cNvPr id="5" name="Picture 4" descr="A road leading to the sun&#10;&#10;Description automatically generated">
            <a:extLst>
              <a:ext uri="{FF2B5EF4-FFF2-40B4-BE49-F238E27FC236}">
                <a16:creationId xmlns:a16="http://schemas.microsoft.com/office/drawing/2014/main" id="{7704EF68-7B97-BC8F-7D4C-F7365D650A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5" r="20990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9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5FFAD0-2409-47F2-980A-2CF4FFC69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!!Rectangle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un shining through clouds&#10;&#10;Description automatically generated">
            <a:extLst>
              <a:ext uri="{FF2B5EF4-FFF2-40B4-BE49-F238E27FC236}">
                <a16:creationId xmlns:a16="http://schemas.microsoft.com/office/drawing/2014/main" id="{0D620930-DB87-7F07-8A3E-900A2FCBD0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ACEC7-2DBB-866F-AE2D-3A53B3C5D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Themes of Gospels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6E9B0-7247-9ACB-4DFE-C43914259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Matthew, King Jesus, the true Messiah (fulfilled Judaism focus)</a:t>
            </a:r>
          </a:p>
          <a:p>
            <a:r>
              <a:rPr lang="en-US" sz="2200">
                <a:solidFill>
                  <a:srgbClr val="FFFFFF"/>
                </a:solidFill>
              </a:rPr>
              <a:t>Mark, Jesus is the son of God (authority/power focus)</a:t>
            </a:r>
          </a:p>
          <a:p>
            <a:r>
              <a:rPr lang="en-US" sz="2200">
                <a:solidFill>
                  <a:srgbClr val="FFFFFF"/>
                </a:solidFill>
              </a:rPr>
              <a:t>John, “believing you may have Life in his name” (miracle focus)</a:t>
            </a:r>
          </a:p>
          <a:p>
            <a:r>
              <a:rPr lang="en-US" sz="2200">
                <a:solidFill>
                  <a:srgbClr val="FFFFFF"/>
                </a:solidFill>
              </a:rPr>
              <a:t>Luke, Jesus saves nobodies (relationship focus)</a:t>
            </a:r>
          </a:p>
        </p:txBody>
      </p:sp>
    </p:spTree>
    <p:extLst>
      <p:ext uri="{BB962C8B-B14F-4D97-AF65-F5344CB8AC3E}">
        <p14:creationId xmlns:p14="http://schemas.microsoft.com/office/powerpoint/2010/main" val="86766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BB430528538540B7B6C4E47FA9733D" ma:contentTypeVersion="38" ma:contentTypeDescription="Create a new document." ma:contentTypeScope="" ma:versionID="f9dcfd6c7d8eceb2c4bb84a183cd1794">
  <xsd:schema xmlns:xsd="http://www.w3.org/2001/XMLSchema" xmlns:xs="http://www.w3.org/2001/XMLSchema" xmlns:p="http://schemas.microsoft.com/office/2006/metadata/properties" xmlns:ns3="63f1254c-e0ab-40dc-9623-78df8dff7c8c" xmlns:ns4="1cac70a2-78f9-418b-945d-97641991a6a3" targetNamespace="http://schemas.microsoft.com/office/2006/metadata/properties" ma:root="true" ma:fieldsID="0d95ab3ab2adbb424db8807c8b013518" ns3:_="" ns4:_="">
    <xsd:import namespace="63f1254c-e0ab-40dc-9623-78df8dff7c8c"/>
    <xsd:import namespace="1cac70a2-78f9-418b-945d-97641991a6a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CultureName" minOccurs="0"/>
                <xsd:element ref="ns4:Is_Collaboration_Space_Locked" minOccurs="0"/>
                <xsd:element ref="ns4:Self_Registration_Enabled0" minOccurs="0"/>
                <xsd:element ref="ns4:Template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TeamsChannelId" minOccurs="0"/>
                <xsd:element ref="ns4:IsNotebookLocked" minOccurs="0"/>
                <xsd:element ref="ns4:MediaServiceEventHashCode" minOccurs="0"/>
                <xsd:element ref="ns4:MediaServiceGenerationTime" minOccurs="0"/>
                <xsd:element ref="ns4:Math_Settings" minOccurs="0"/>
                <xsd:element ref="ns4:Distribution_Groups" minOccurs="0"/>
                <xsd:element ref="ns4:LMS_Mappings" minOccurs="0"/>
                <xsd:element ref="ns4:MediaServiceAutoKeyPoints" minOccurs="0"/>
                <xsd:element ref="ns4:MediaServiceKeyPoints" minOccurs="0"/>
                <xsd:element ref="ns4:Teams_Channel_Section_Location" minOccurs="0"/>
                <xsd:element ref="ns4:MediaServiceDateTaken" minOccurs="0"/>
                <xsd:element ref="ns4:_activity" minOccurs="0"/>
                <xsd:element ref="ns4:MediaServiceLocation" minOccurs="0"/>
                <xsd:element ref="ns4:MediaServiceObjectDetectorVersion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f1254c-e0ab-40dc-9623-78df8dff7c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hidden="true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c70a2-78f9-418b-945d-97641991a6a3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Self_Registration_Enabled0" ma:index="25" nillable="true" ma:displayName="Self Registration Enabled" ma:internalName="Self_Registration_Enabled0">
      <xsd:simpleType>
        <xsd:restriction base="dms:Boolean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ath_Settings" ma:index="35" nillable="true" ma:displayName="Math Settings" ma:internalName="Math_Settings">
      <xsd:simpleType>
        <xsd:restriction base="dms:Text"/>
      </xsd:simpleType>
    </xsd:element>
    <xsd:element name="Distribution_Groups" ma:index="36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7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ServiceDateTaken" ma:index="41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42" nillable="true" ma:displayName="_activity" ma:hidden="true" ma:internalName="_activity">
      <xsd:simpleType>
        <xsd:restriction base="dms:Note"/>
      </xsd:simpleType>
    </xsd:element>
    <xsd:element name="MediaServiceLocation" ma:index="4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4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4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1cac70a2-78f9-418b-945d-97641991a6a3" xsi:nil="true"/>
    <AppVersion xmlns="1cac70a2-78f9-418b-945d-97641991a6a3" xsi:nil="true"/>
    <Invited_Teachers xmlns="1cac70a2-78f9-418b-945d-97641991a6a3" xsi:nil="true"/>
    <Invited_Students xmlns="1cac70a2-78f9-418b-945d-97641991a6a3" xsi:nil="true"/>
    <TeamsChannelId xmlns="1cac70a2-78f9-418b-945d-97641991a6a3" xsi:nil="true"/>
    <IsNotebookLocked xmlns="1cac70a2-78f9-418b-945d-97641991a6a3" xsi:nil="true"/>
    <Self_Registration_Enabled xmlns="1cac70a2-78f9-418b-945d-97641991a6a3" xsi:nil="true"/>
    <Templates xmlns="1cac70a2-78f9-418b-945d-97641991a6a3" xsi:nil="true"/>
    <Math_Settings xmlns="1cac70a2-78f9-418b-945d-97641991a6a3" xsi:nil="true"/>
    <Students xmlns="1cac70a2-78f9-418b-945d-97641991a6a3">
      <UserInfo>
        <DisplayName/>
        <AccountId xsi:nil="true"/>
        <AccountType/>
      </UserInfo>
    </Students>
    <Student_Groups xmlns="1cac70a2-78f9-418b-945d-97641991a6a3">
      <UserInfo>
        <DisplayName/>
        <AccountId xsi:nil="true"/>
        <AccountType/>
      </UserInfo>
    </Student_Groups>
    <LMS_Mappings xmlns="1cac70a2-78f9-418b-945d-97641991a6a3" xsi:nil="true"/>
    <Has_Teacher_Only_SectionGroup xmlns="1cac70a2-78f9-418b-945d-97641991a6a3" xsi:nil="true"/>
    <DefaultSectionNames xmlns="1cac70a2-78f9-418b-945d-97641991a6a3" xsi:nil="true"/>
    <NotebookType xmlns="1cac70a2-78f9-418b-945d-97641991a6a3" xsi:nil="true"/>
    <FolderType xmlns="1cac70a2-78f9-418b-945d-97641991a6a3" xsi:nil="true"/>
    <Teachers xmlns="1cac70a2-78f9-418b-945d-97641991a6a3">
      <UserInfo>
        <DisplayName/>
        <AccountId xsi:nil="true"/>
        <AccountType/>
      </UserInfo>
    </Teachers>
    <Is_Collaboration_Space_Locked xmlns="1cac70a2-78f9-418b-945d-97641991a6a3" xsi:nil="true"/>
    <Teams_Channel_Section_Location xmlns="1cac70a2-78f9-418b-945d-97641991a6a3" xsi:nil="true"/>
    <Self_Registration_Enabled0 xmlns="1cac70a2-78f9-418b-945d-97641991a6a3" xsi:nil="true"/>
    <Owner xmlns="1cac70a2-78f9-418b-945d-97641991a6a3">
      <UserInfo>
        <DisplayName/>
        <AccountId xsi:nil="true"/>
        <AccountType/>
      </UserInfo>
    </Owner>
    <Distribution_Groups xmlns="1cac70a2-78f9-418b-945d-97641991a6a3" xsi:nil="true"/>
    <_activity xmlns="1cac70a2-78f9-418b-945d-97641991a6a3" xsi:nil="true"/>
  </documentManagement>
</p:properties>
</file>

<file path=customXml/itemProps1.xml><?xml version="1.0" encoding="utf-8"?>
<ds:datastoreItem xmlns:ds="http://schemas.openxmlformats.org/officeDocument/2006/customXml" ds:itemID="{6FFC0DB9-765D-481A-A31B-4C7C20B355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f1254c-e0ab-40dc-9623-78df8dff7c8c"/>
    <ds:schemaRef ds:uri="1cac70a2-78f9-418b-945d-97641991a6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42237D-2ECD-4D91-B4A5-1A1A9350E2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E9D14C-BDD4-4CE2-AFDE-5ED1DF1F9B46}">
  <ds:schemaRefs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1cac70a2-78f9-418b-945d-97641991a6a3"/>
    <ds:schemaRef ds:uri="http://schemas.microsoft.com/office/infopath/2007/PartnerControls"/>
    <ds:schemaRef ds:uri="63f1254c-e0ab-40dc-9623-78df8dff7c8c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407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Bahnschrift Condensed</vt:lpstr>
      <vt:lpstr>Calibri</vt:lpstr>
      <vt:lpstr>Calibri Light</vt:lpstr>
      <vt:lpstr>Office Theme</vt:lpstr>
      <vt:lpstr>PowerPoint Presentation</vt:lpstr>
      <vt:lpstr>Overview</vt:lpstr>
      <vt:lpstr>Why study Luke like this?</vt:lpstr>
      <vt:lpstr>Luke and the Bible story</vt:lpstr>
      <vt:lpstr>What makes Luke different?</vt:lpstr>
      <vt:lpstr>Stories ONLY in Luke</vt:lpstr>
      <vt:lpstr>ONLY in Luke</vt:lpstr>
      <vt:lpstr>Themes in Luke</vt:lpstr>
      <vt:lpstr>Themes of Gospels</vt:lpstr>
      <vt:lpstr>Next time…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Kenny Embry</dc:creator>
  <cp:lastModifiedBy>Kenny Embry</cp:lastModifiedBy>
  <cp:revision>4</cp:revision>
  <dcterms:created xsi:type="dcterms:W3CDTF">2023-09-02T15:39:31Z</dcterms:created>
  <dcterms:modified xsi:type="dcterms:W3CDTF">2023-09-03T09:54:56Z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0x010100FEBB430528538540B7B6C4E47FA9733D</vt:lpwstr>
  </property>
</Properties>
</file>