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9" r:id="rId3"/>
    <p:sldId id="260" r:id="rId4"/>
    <p:sldId id="275" r:id="rId5"/>
    <p:sldId id="278" r:id="rId6"/>
    <p:sldId id="270" r:id="rId7"/>
    <p:sldId id="271" r:id="rId8"/>
    <p:sldId id="272" r:id="rId9"/>
    <p:sldId id="273" r:id="rId10"/>
    <p:sldId id="276" r:id="rId11"/>
    <p:sldId id="277" r:id="rId12"/>
    <p:sldId id="274" r:id="rId13"/>
  </p:sldIdLst>
  <p:sldSz cx="12192000" cy="6858000"/>
  <p:notesSz cx="6858000" cy="9144000"/>
  <p:embeddedFontLst>
    <p:embeddedFont>
      <p:font typeface="Avenir Book" panose="02000503020000020003" pitchFamily="2" charset="0"/>
      <p:regular r:id="rId14"/>
      <p:italic r:id="rId15"/>
    </p:embeddedFont>
    <p:embeddedFont>
      <p:font typeface="Avenir Light" panose="020B0402020203020204" pitchFamily="34" charset="77"/>
      <p:regular r:id="rId16"/>
      <p:italic r:id="rId17"/>
    </p:embeddedFont>
    <p:embeddedFont>
      <p:font typeface="Avenir Medium" panose="02000503020000020003" pitchFamily="2" charset="0"/>
      <p:regular r:id="rId18"/>
      <p:italic r:id="rId19"/>
    </p:embeddedFont>
    <p:embeddedFont>
      <p:font typeface="Avenir Next Heavy" panose="020B0503020202020204" pitchFamily="34" charset="0"/>
      <p:bold r:id="rId20"/>
      <p:italic r:id="rId21"/>
      <p:boldItalic r:id="rId22"/>
    </p:embeddedFont>
    <p:embeddedFont>
      <p:font typeface="Avenir Next Ultra Light" panose="020B0203020202020204" pitchFamily="34" charset="77"/>
      <p:regular r:id="rId23"/>
      <p: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AC"/>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1"/>
  </p:normalViewPr>
  <p:slideViewPr>
    <p:cSldViewPr snapToGrid="0">
      <p:cViewPr varScale="1">
        <p:scale>
          <a:sx n="107" d="100"/>
          <a:sy n="107" d="100"/>
        </p:scale>
        <p:origin x="11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13EA36-038C-6C4C-8921-8378B231CAC5}" type="datetimeFigureOut">
              <a:rPr lang="en-US" smtClean="0"/>
              <a:t>9/17/23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10761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3EA36-038C-6C4C-8921-8378B231CAC5}" type="datetimeFigureOut">
              <a:rPr lang="en-US" smtClean="0"/>
              <a:t>9/17/23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386618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3EA36-038C-6C4C-8921-8378B231CAC5}" type="datetimeFigureOut">
              <a:rPr lang="en-US" smtClean="0"/>
              <a:t>9/17/23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298237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3EA36-038C-6C4C-8921-8378B231CAC5}" type="datetimeFigureOut">
              <a:rPr lang="en-US" smtClean="0"/>
              <a:t>9/17/23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387963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3EA36-038C-6C4C-8921-8378B231CAC5}" type="datetimeFigureOut">
              <a:rPr lang="en-US" smtClean="0"/>
              <a:t>9/17/23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199627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13EA36-038C-6C4C-8921-8378B231CAC5}" type="datetimeFigureOut">
              <a:rPr lang="en-US" smtClean="0"/>
              <a:t>9/17/23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184755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13EA36-038C-6C4C-8921-8378B231CAC5}" type="datetimeFigureOut">
              <a:rPr lang="en-US" smtClean="0"/>
              <a:t>9/17/23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40614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13EA36-038C-6C4C-8921-8378B231CAC5}" type="datetimeFigureOut">
              <a:rPr lang="en-US" smtClean="0"/>
              <a:t>9/17/23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187313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3EA36-038C-6C4C-8921-8378B231CAC5}" type="datetimeFigureOut">
              <a:rPr lang="en-US" smtClean="0"/>
              <a:t>9/17/23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90663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3EA36-038C-6C4C-8921-8378B231CAC5}" type="datetimeFigureOut">
              <a:rPr lang="en-US" smtClean="0"/>
              <a:t>9/17/23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151708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3EA36-038C-6C4C-8921-8378B231CAC5}" type="datetimeFigureOut">
              <a:rPr lang="en-US" smtClean="0"/>
              <a:t>9/17/23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298704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3EA36-038C-6C4C-8921-8378B231CAC5}" type="datetimeFigureOut">
              <a:rPr lang="en-US" smtClean="0"/>
              <a:t>9/17/23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0D00F-A058-8D4D-B656-4600B9544796}" type="slidenum">
              <a:rPr lang="en-US" smtClean="0"/>
              <a:t>‹#›</a:t>
            </a:fld>
            <a:endParaRPr lang="en-US"/>
          </a:p>
        </p:txBody>
      </p:sp>
    </p:spTree>
    <p:extLst>
      <p:ext uri="{BB962C8B-B14F-4D97-AF65-F5344CB8AC3E}">
        <p14:creationId xmlns:p14="http://schemas.microsoft.com/office/powerpoint/2010/main" val="41871840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67432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836EC7C-85A2-6F8D-0835-5D21AFB1ABD7}"/>
              </a:ext>
            </a:extLst>
          </p:cNvPr>
          <p:cNvSpPr txBox="1"/>
          <p:nvPr/>
        </p:nvSpPr>
        <p:spPr>
          <a:xfrm>
            <a:off x="1957589" y="4211391"/>
            <a:ext cx="10232888" cy="984885"/>
          </a:xfrm>
          <a:prstGeom prst="rect">
            <a:avLst/>
          </a:prstGeom>
          <a:noFill/>
        </p:spPr>
        <p:txBody>
          <a:bodyPr wrap="square" rtlCol="0">
            <a:spAutoFit/>
          </a:bodyPr>
          <a:lstStyle/>
          <a:p>
            <a:r>
              <a:rPr lang="en-US" sz="3000" b="1" dirty="0">
                <a:latin typeface="Avenir Next Heavy" panose="020B0503020202020204" pitchFamily="34" charset="0"/>
              </a:rPr>
              <a:t>UNREALISTIC EXPECTATIONS FOR SHEPHERDS</a:t>
            </a:r>
          </a:p>
          <a:p>
            <a:r>
              <a:rPr lang="en-US" sz="2800" b="1" cap="all" dirty="0" err="1">
                <a:latin typeface="Avenir Next Heavy" panose="020B0503020202020204" pitchFamily="34" charset="0"/>
              </a:rPr>
              <a:t>Expecativas</a:t>
            </a:r>
            <a:r>
              <a:rPr lang="en-US" sz="2800" b="1" cap="all" dirty="0">
                <a:latin typeface="Avenir Next Heavy" panose="020B0503020202020204" pitchFamily="34" charset="0"/>
              </a:rPr>
              <a:t> </a:t>
            </a:r>
            <a:r>
              <a:rPr lang="en-US" sz="2800" b="1" cap="all" dirty="0" err="1">
                <a:latin typeface="Avenir Next Heavy" panose="020B0503020202020204" pitchFamily="34" charset="0"/>
              </a:rPr>
              <a:t>Irreales</a:t>
            </a:r>
            <a:r>
              <a:rPr lang="en-US" sz="2800" b="1" dirty="0">
                <a:latin typeface="Avenir Next Heavy" panose="020B0503020202020204" pitchFamily="34" charset="0"/>
              </a:rPr>
              <a:t> PARA LOS PASTORES</a:t>
            </a:r>
          </a:p>
        </p:txBody>
      </p:sp>
      <p:sp>
        <p:nvSpPr>
          <p:cNvPr id="6" name="TextBox 5">
            <a:extLst>
              <a:ext uri="{FF2B5EF4-FFF2-40B4-BE49-F238E27FC236}">
                <a16:creationId xmlns:a16="http://schemas.microsoft.com/office/drawing/2014/main" id="{F515F376-5C04-E865-621D-094DC1994353}"/>
              </a:ext>
            </a:extLst>
          </p:cNvPr>
          <p:cNvSpPr txBox="1"/>
          <p:nvPr/>
        </p:nvSpPr>
        <p:spPr>
          <a:xfrm>
            <a:off x="1756110" y="1259175"/>
            <a:ext cx="10232887" cy="1554272"/>
          </a:xfrm>
          <a:prstGeom prst="rect">
            <a:avLst/>
          </a:prstGeom>
          <a:noFill/>
        </p:spPr>
        <p:txBody>
          <a:bodyPr wrap="square" rtlCol="0">
            <a:spAutoFit/>
          </a:bodyPr>
          <a:lstStyle/>
          <a:p>
            <a:pPr algn="ctr"/>
            <a:r>
              <a:rPr lang="en-US" sz="4000" dirty="0">
                <a:latin typeface="Avenir Next Ultra Light" panose="020B0203020202020204" pitchFamily="34" charset="77"/>
              </a:rPr>
              <a:t>You mistake “above reproach” for “perfect”.</a:t>
            </a:r>
          </a:p>
          <a:p>
            <a:pPr algn="ctr">
              <a:spcBef>
                <a:spcPts val="1800"/>
              </a:spcBef>
            </a:pPr>
            <a:r>
              <a:rPr lang="en-US" sz="4000" dirty="0" err="1">
                <a:latin typeface="Avenir Next Ultra Light" panose="020B0203020202020204" pitchFamily="34" charset="77"/>
              </a:rPr>
              <a:t>Confude</a:t>
            </a:r>
            <a:r>
              <a:rPr lang="en-US" sz="4000" dirty="0">
                <a:latin typeface="Avenir Next Ultra Light" panose="020B0203020202020204" pitchFamily="34" charset="77"/>
              </a:rPr>
              <a:t> “</a:t>
            </a:r>
            <a:r>
              <a:rPr lang="en-US" sz="4000" dirty="0" err="1">
                <a:latin typeface="Avenir Next Ultra Light" panose="020B0203020202020204" pitchFamily="34" charset="77"/>
              </a:rPr>
              <a:t>irreprochable”con</a:t>
            </a:r>
            <a:r>
              <a:rPr lang="en-US" sz="4000" dirty="0">
                <a:latin typeface="Avenir Next Ultra Light" panose="020B0203020202020204" pitchFamily="34" charset="77"/>
              </a:rPr>
              <a:t> "perfecto".</a:t>
            </a:r>
          </a:p>
        </p:txBody>
      </p:sp>
    </p:spTree>
    <p:extLst>
      <p:ext uri="{BB962C8B-B14F-4D97-AF65-F5344CB8AC3E}">
        <p14:creationId xmlns:p14="http://schemas.microsoft.com/office/powerpoint/2010/main" val="263694056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836EC7C-85A2-6F8D-0835-5D21AFB1ABD7}"/>
              </a:ext>
            </a:extLst>
          </p:cNvPr>
          <p:cNvSpPr txBox="1"/>
          <p:nvPr/>
        </p:nvSpPr>
        <p:spPr>
          <a:xfrm>
            <a:off x="1957589" y="4211391"/>
            <a:ext cx="10232888" cy="984885"/>
          </a:xfrm>
          <a:prstGeom prst="rect">
            <a:avLst/>
          </a:prstGeom>
          <a:noFill/>
        </p:spPr>
        <p:txBody>
          <a:bodyPr wrap="square" rtlCol="0">
            <a:spAutoFit/>
          </a:bodyPr>
          <a:lstStyle/>
          <a:p>
            <a:r>
              <a:rPr lang="en-US" sz="3000" b="1" dirty="0">
                <a:latin typeface="Avenir Next Heavy" panose="020B0503020202020204" pitchFamily="34" charset="0"/>
              </a:rPr>
              <a:t>UNREALISTIC EXPECTATIONS FOR SHEPHERDS</a:t>
            </a:r>
          </a:p>
          <a:p>
            <a:r>
              <a:rPr lang="en-US" sz="2800" b="1" cap="all" dirty="0" err="1">
                <a:latin typeface="Avenir Next Heavy" panose="020B0503020202020204" pitchFamily="34" charset="0"/>
              </a:rPr>
              <a:t>Expecativas</a:t>
            </a:r>
            <a:r>
              <a:rPr lang="en-US" sz="2800" b="1" cap="all" dirty="0">
                <a:latin typeface="Avenir Next Heavy" panose="020B0503020202020204" pitchFamily="34" charset="0"/>
              </a:rPr>
              <a:t> </a:t>
            </a:r>
            <a:r>
              <a:rPr lang="en-US" sz="2800" b="1" cap="all" dirty="0" err="1">
                <a:latin typeface="Avenir Next Heavy" panose="020B0503020202020204" pitchFamily="34" charset="0"/>
              </a:rPr>
              <a:t>Irreales</a:t>
            </a:r>
            <a:r>
              <a:rPr lang="en-US" sz="2800" b="1" dirty="0">
                <a:latin typeface="Avenir Next Heavy" panose="020B0503020202020204" pitchFamily="34" charset="0"/>
              </a:rPr>
              <a:t> PARA LOS PASTORES</a:t>
            </a:r>
          </a:p>
        </p:txBody>
      </p:sp>
      <p:sp>
        <p:nvSpPr>
          <p:cNvPr id="6" name="TextBox 5">
            <a:extLst>
              <a:ext uri="{FF2B5EF4-FFF2-40B4-BE49-F238E27FC236}">
                <a16:creationId xmlns:a16="http://schemas.microsoft.com/office/drawing/2014/main" id="{F515F376-5C04-E865-621D-094DC1994353}"/>
              </a:ext>
            </a:extLst>
          </p:cNvPr>
          <p:cNvSpPr txBox="1"/>
          <p:nvPr/>
        </p:nvSpPr>
        <p:spPr>
          <a:xfrm>
            <a:off x="1345721" y="1661724"/>
            <a:ext cx="10844755" cy="1554272"/>
          </a:xfrm>
          <a:prstGeom prst="rect">
            <a:avLst/>
          </a:prstGeom>
          <a:noFill/>
        </p:spPr>
        <p:txBody>
          <a:bodyPr wrap="square" rtlCol="0">
            <a:spAutoFit/>
          </a:bodyPr>
          <a:lstStyle/>
          <a:p>
            <a:pPr algn="ctr"/>
            <a:r>
              <a:rPr lang="en-US" sz="4000" dirty="0">
                <a:latin typeface="Avenir Next Ultra Light" panose="020B0203020202020204" pitchFamily="34" charset="77"/>
              </a:rPr>
              <a:t>You see elders as finished products.</a:t>
            </a:r>
          </a:p>
          <a:p>
            <a:pPr algn="ctr">
              <a:spcBef>
                <a:spcPts val="1800"/>
              </a:spcBef>
            </a:pPr>
            <a:r>
              <a:rPr lang="en-US" sz="4000" dirty="0" err="1">
                <a:latin typeface="Avenir Next Ultra Light" panose="020B0203020202020204" pitchFamily="34" charset="77"/>
              </a:rPr>
              <a:t>Ves</a:t>
            </a:r>
            <a:r>
              <a:rPr lang="en-US" sz="4000" dirty="0">
                <a:latin typeface="Avenir Next Ultra Light" panose="020B0203020202020204" pitchFamily="34" charset="77"/>
              </a:rPr>
              <a:t> a </a:t>
            </a:r>
            <a:r>
              <a:rPr lang="en-US" sz="4000" dirty="0" err="1">
                <a:latin typeface="Avenir Next Ultra Light" panose="020B0203020202020204" pitchFamily="34" charset="77"/>
              </a:rPr>
              <a:t>los</a:t>
            </a:r>
            <a:r>
              <a:rPr lang="en-US" sz="4000" dirty="0">
                <a:latin typeface="Avenir Next Ultra Light" panose="020B0203020202020204" pitchFamily="34" charset="77"/>
              </a:rPr>
              <a:t> </a:t>
            </a:r>
            <a:r>
              <a:rPr lang="en-US" sz="4000" dirty="0" err="1">
                <a:latin typeface="Avenir Next Ultra Light" panose="020B0203020202020204" pitchFamily="34" charset="77"/>
              </a:rPr>
              <a:t>mayores</a:t>
            </a:r>
            <a:r>
              <a:rPr lang="en-US" sz="4000" dirty="0">
                <a:latin typeface="Avenir Next Ultra Light" panose="020B0203020202020204" pitchFamily="34" charset="77"/>
              </a:rPr>
              <a:t> </a:t>
            </a:r>
            <a:r>
              <a:rPr lang="en-US" sz="4000" dirty="0" err="1">
                <a:latin typeface="Avenir Next Ultra Light" panose="020B0203020202020204" pitchFamily="34" charset="77"/>
              </a:rPr>
              <a:t>como</a:t>
            </a:r>
            <a:r>
              <a:rPr lang="en-US" sz="4000" dirty="0">
                <a:latin typeface="Avenir Next Ultra Light" panose="020B0203020202020204" pitchFamily="34" charset="77"/>
              </a:rPr>
              <a:t> </a:t>
            </a:r>
            <a:r>
              <a:rPr lang="en-US" sz="4000" dirty="0" err="1">
                <a:latin typeface="Avenir Next Ultra Light" panose="020B0203020202020204" pitchFamily="34" charset="77"/>
              </a:rPr>
              <a:t>productos</a:t>
            </a:r>
            <a:r>
              <a:rPr lang="en-US" sz="4000" dirty="0">
                <a:latin typeface="Avenir Next Ultra Light" panose="020B0203020202020204" pitchFamily="34" charset="77"/>
              </a:rPr>
              <a:t> </a:t>
            </a:r>
            <a:r>
              <a:rPr lang="en-US" sz="4000" dirty="0" err="1">
                <a:latin typeface="Avenir Next Ultra Light" panose="020B0203020202020204" pitchFamily="34" charset="77"/>
              </a:rPr>
              <a:t>terminados</a:t>
            </a:r>
            <a:r>
              <a:rPr lang="en-US" sz="4000" dirty="0">
                <a:latin typeface="Avenir Next Ultra Light" panose="020B0203020202020204" pitchFamily="34" charset="77"/>
              </a:rPr>
              <a:t>.</a:t>
            </a:r>
          </a:p>
        </p:txBody>
      </p:sp>
    </p:spTree>
    <p:extLst>
      <p:ext uri="{BB962C8B-B14F-4D97-AF65-F5344CB8AC3E}">
        <p14:creationId xmlns:p14="http://schemas.microsoft.com/office/powerpoint/2010/main" val="85407420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4664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5303290-DDC8-9CA9-76AE-A2EC5A417C65}"/>
              </a:ext>
            </a:extLst>
          </p:cNvPr>
          <p:cNvSpPr txBox="1"/>
          <p:nvPr/>
        </p:nvSpPr>
        <p:spPr>
          <a:xfrm>
            <a:off x="2540001" y="121149"/>
            <a:ext cx="8795656" cy="2554545"/>
          </a:xfrm>
          <a:prstGeom prst="rect">
            <a:avLst/>
          </a:prstGeom>
          <a:noFill/>
        </p:spPr>
        <p:txBody>
          <a:bodyPr wrap="square" rtlCol="0">
            <a:spAutoFit/>
          </a:bodyPr>
          <a:lstStyle/>
          <a:p>
            <a:pPr algn="ctr"/>
            <a:r>
              <a:rPr lang="en-US" sz="3200" dirty="0">
                <a:latin typeface="Avenir Medium" panose="02000503020000020003" pitchFamily="2" charset="0"/>
              </a:rPr>
              <a:t>“Pay careful attention to yourselves and to all the flock, in which the Holy Spirit has made you overseers, to care for the church of God, which he obtained with his own blood.” </a:t>
            </a:r>
          </a:p>
          <a:p>
            <a:pPr algn="ctr"/>
            <a:r>
              <a:rPr lang="en-US" sz="3200" dirty="0">
                <a:latin typeface="Avenir Medium" panose="02000503020000020003" pitchFamily="2" charset="0"/>
              </a:rPr>
              <a:t>(Acts 20:28, ESV) </a:t>
            </a:r>
          </a:p>
        </p:txBody>
      </p:sp>
      <p:sp>
        <p:nvSpPr>
          <p:cNvPr id="5" name="TextBox 4">
            <a:extLst>
              <a:ext uri="{FF2B5EF4-FFF2-40B4-BE49-F238E27FC236}">
                <a16:creationId xmlns:a16="http://schemas.microsoft.com/office/drawing/2014/main" id="{932A1F79-9F0D-6CFF-A370-2A02482D59E3}"/>
              </a:ext>
            </a:extLst>
          </p:cNvPr>
          <p:cNvSpPr txBox="1"/>
          <p:nvPr/>
        </p:nvSpPr>
        <p:spPr>
          <a:xfrm>
            <a:off x="2540001" y="2795561"/>
            <a:ext cx="8795657" cy="2554545"/>
          </a:xfrm>
          <a:prstGeom prst="rect">
            <a:avLst/>
          </a:prstGeom>
          <a:noFill/>
        </p:spPr>
        <p:txBody>
          <a:bodyPr wrap="square" rtlCol="0">
            <a:spAutoFit/>
          </a:bodyPr>
          <a:lstStyle/>
          <a:p>
            <a:pPr algn="ctr"/>
            <a:r>
              <a:rPr lang="en-US" sz="3200" dirty="0">
                <a:latin typeface="Avenir Medium" panose="02000503020000020003" pitchFamily="2" charset="0"/>
              </a:rPr>
              <a:t>“</a:t>
            </a:r>
            <a:r>
              <a:rPr lang="en-US" sz="3200" dirty="0" err="1">
                <a:latin typeface="Avenir Medium" panose="02000503020000020003" pitchFamily="2" charset="0"/>
              </a:rPr>
              <a:t>Tened</a:t>
            </a:r>
            <a:r>
              <a:rPr lang="en-US" sz="3200" dirty="0">
                <a:latin typeface="Avenir Medium" panose="02000503020000020003" pitchFamily="2" charset="0"/>
              </a:rPr>
              <a:t> </a:t>
            </a:r>
            <a:r>
              <a:rPr lang="en-US" sz="3200" dirty="0" err="1">
                <a:latin typeface="Avenir Medium" panose="02000503020000020003" pitchFamily="2" charset="0"/>
              </a:rPr>
              <a:t>cuidado</a:t>
            </a:r>
            <a:r>
              <a:rPr lang="en-US" sz="3200" dirty="0">
                <a:latin typeface="Avenir Medium" panose="02000503020000020003" pitchFamily="2" charset="0"/>
              </a:rPr>
              <a:t> de </a:t>
            </a:r>
            <a:r>
              <a:rPr lang="en-US" sz="3200" dirty="0" err="1">
                <a:latin typeface="Avenir Medium" panose="02000503020000020003" pitchFamily="2" charset="0"/>
              </a:rPr>
              <a:t>vosotros</a:t>
            </a:r>
            <a:r>
              <a:rPr lang="en-US" sz="3200" dirty="0">
                <a:latin typeface="Avenir Medium" panose="02000503020000020003" pitchFamily="2" charset="0"/>
              </a:rPr>
              <a:t> y de </a:t>
            </a:r>
            <a:r>
              <a:rPr lang="en-US" sz="3200" dirty="0" err="1">
                <a:latin typeface="Avenir Medium" panose="02000503020000020003" pitchFamily="2" charset="0"/>
              </a:rPr>
              <a:t>toda</a:t>
            </a:r>
            <a:r>
              <a:rPr lang="en-US" sz="3200" dirty="0">
                <a:latin typeface="Avenir Medium" panose="02000503020000020003" pitchFamily="2" charset="0"/>
              </a:rPr>
              <a:t> la grey, </a:t>
            </a:r>
            <a:r>
              <a:rPr lang="en-US" sz="3200" dirty="0" err="1">
                <a:latin typeface="Avenir Medium" panose="02000503020000020003" pitchFamily="2" charset="0"/>
              </a:rPr>
              <a:t>en</a:t>
            </a:r>
            <a:r>
              <a:rPr lang="en-US" sz="3200" dirty="0">
                <a:latin typeface="Avenir Medium" panose="02000503020000020003" pitchFamily="2" charset="0"/>
              </a:rPr>
              <a:t> medio de la </a:t>
            </a:r>
            <a:r>
              <a:rPr lang="en-US" sz="3200" dirty="0" err="1">
                <a:latin typeface="Avenir Medium" panose="02000503020000020003" pitchFamily="2" charset="0"/>
              </a:rPr>
              <a:t>cual</a:t>
            </a:r>
            <a:r>
              <a:rPr lang="en-US" sz="3200" dirty="0">
                <a:latin typeface="Avenir Medium" panose="02000503020000020003" pitchFamily="2" charset="0"/>
              </a:rPr>
              <a:t> </a:t>
            </a:r>
            <a:r>
              <a:rPr lang="en-US" sz="3200" dirty="0" err="1">
                <a:latin typeface="Avenir Medium" panose="02000503020000020003" pitchFamily="2" charset="0"/>
              </a:rPr>
              <a:t>el</a:t>
            </a:r>
            <a:r>
              <a:rPr lang="en-US" sz="3200" dirty="0">
                <a:latin typeface="Avenir Medium" panose="02000503020000020003" pitchFamily="2" charset="0"/>
              </a:rPr>
              <a:t> </a:t>
            </a:r>
            <a:r>
              <a:rPr lang="en-US" sz="3200" dirty="0" err="1">
                <a:latin typeface="Avenir Medium" panose="02000503020000020003" pitchFamily="2" charset="0"/>
              </a:rPr>
              <a:t>Espíritu</a:t>
            </a:r>
            <a:r>
              <a:rPr lang="en-US" sz="3200" dirty="0">
                <a:latin typeface="Avenir Medium" panose="02000503020000020003" pitchFamily="2" charset="0"/>
              </a:rPr>
              <a:t> Santo </a:t>
            </a:r>
            <a:r>
              <a:rPr lang="en-US" sz="3200" dirty="0" err="1">
                <a:latin typeface="Avenir Medium" panose="02000503020000020003" pitchFamily="2" charset="0"/>
              </a:rPr>
              <a:t>os</a:t>
            </a:r>
            <a:r>
              <a:rPr lang="en-US" sz="3200" dirty="0">
                <a:latin typeface="Avenir Medium" panose="02000503020000020003" pitchFamily="2" charset="0"/>
              </a:rPr>
              <a:t> ha </a:t>
            </a:r>
            <a:r>
              <a:rPr lang="en-US" sz="3200" dirty="0" err="1">
                <a:latin typeface="Avenir Medium" panose="02000503020000020003" pitchFamily="2" charset="0"/>
              </a:rPr>
              <a:t>hecho</a:t>
            </a:r>
            <a:r>
              <a:rPr lang="en-US" sz="3200" dirty="0">
                <a:latin typeface="Avenir Medium" panose="02000503020000020003" pitchFamily="2" charset="0"/>
              </a:rPr>
              <a:t> </a:t>
            </a:r>
            <a:r>
              <a:rPr lang="en-US" sz="3200" dirty="0" err="1">
                <a:latin typeface="Avenir Medium" panose="02000503020000020003" pitchFamily="2" charset="0"/>
              </a:rPr>
              <a:t>obispos</a:t>
            </a:r>
            <a:r>
              <a:rPr lang="en-US" sz="3200" dirty="0">
                <a:latin typeface="Avenir Medium" panose="02000503020000020003" pitchFamily="2" charset="0"/>
              </a:rPr>
              <a:t> para </a:t>
            </a:r>
            <a:r>
              <a:rPr lang="en-US" sz="3200" dirty="0" err="1">
                <a:latin typeface="Avenir Medium" panose="02000503020000020003" pitchFamily="2" charset="0"/>
              </a:rPr>
              <a:t>pastorear</a:t>
            </a:r>
            <a:r>
              <a:rPr lang="en-US" sz="3200" dirty="0">
                <a:latin typeface="Avenir Medium" panose="02000503020000020003" pitchFamily="2" charset="0"/>
              </a:rPr>
              <a:t> la </a:t>
            </a:r>
            <a:r>
              <a:rPr lang="en-US" sz="3200" dirty="0" err="1">
                <a:latin typeface="Avenir Medium" panose="02000503020000020003" pitchFamily="2" charset="0"/>
              </a:rPr>
              <a:t>iglesia</a:t>
            </a:r>
            <a:r>
              <a:rPr lang="en-US" sz="3200" dirty="0">
                <a:latin typeface="Avenir Medium" panose="02000503020000020003" pitchFamily="2" charset="0"/>
              </a:rPr>
              <a:t> de Dios, la </a:t>
            </a:r>
            <a:r>
              <a:rPr lang="en-US" sz="3200" dirty="0" err="1">
                <a:latin typeface="Avenir Medium" panose="02000503020000020003" pitchFamily="2" charset="0"/>
              </a:rPr>
              <a:t>cual</a:t>
            </a:r>
            <a:r>
              <a:rPr lang="en-US" sz="3200" dirty="0">
                <a:latin typeface="Avenir Medium" panose="02000503020000020003" pitchFamily="2" charset="0"/>
              </a:rPr>
              <a:t> </a:t>
            </a:r>
            <a:r>
              <a:rPr lang="en-US" sz="3200" dirty="0" err="1">
                <a:latin typeface="Avenir Medium" panose="02000503020000020003" pitchFamily="2" charset="0"/>
              </a:rPr>
              <a:t>Él</a:t>
            </a:r>
            <a:r>
              <a:rPr lang="en-US" sz="3200" dirty="0">
                <a:latin typeface="Avenir Medium" panose="02000503020000020003" pitchFamily="2" charset="0"/>
              </a:rPr>
              <a:t> </a:t>
            </a:r>
            <a:r>
              <a:rPr lang="en-US" sz="3200" dirty="0" err="1">
                <a:latin typeface="Avenir Medium" panose="02000503020000020003" pitchFamily="2" charset="0"/>
              </a:rPr>
              <a:t>compró</a:t>
            </a:r>
            <a:r>
              <a:rPr lang="en-US" sz="3200" dirty="0">
                <a:latin typeface="Avenir Medium" panose="02000503020000020003" pitchFamily="2" charset="0"/>
              </a:rPr>
              <a:t> con </a:t>
            </a:r>
            <a:r>
              <a:rPr lang="en-US" sz="3200" dirty="0" err="1">
                <a:latin typeface="Avenir Medium" panose="02000503020000020003" pitchFamily="2" charset="0"/>
              </a:rPr>
              <a:t>su</a:t>
            </a:r>
            <a:r>
              <a:rPr lang="en-US" sz="3200" dirty="0">
                <a:latin typeface="Avenir Medium" panose="02000503020000020003" pitchFamily="2" charset="0"/>
              </a:rPr>
              <a:t> </a:t>
            </a:r>
            <a:r>
              <a:rPr lang="en-US" sz="3200" dirty="0" err="1">
                <a:latin typeface="Avenir Medium" panose="02000503020000020003" pitchFamily="2" charset="0"/>
              </a:rPr>
              <a:t>propia</a:t>
            </a:r>
            <a:r>
              <a:rPr lang="en-US" sz="3200" dirty="0">
                <a:latin typeface="Avenir Medium" panose="02000503020000020003" pitchFamily="2" charset="0"/>
              </a:rPr>
              <a:t> </a:t>
            </a:r>
            <a:r>
              <a:rPr lang="en-US" sz="3200" dirty="0" err="1">
                <a:latin typeface="Avenir Medium" panose="02000503020000020003" pitchFamily="2" charset="0"/>
              </a:rPr>
              <a:t>sangre</a:t>
            </a:r>
            <a:r>
              <a:rPr lang="en-US" sz="3200" dirty="0">
                <a:latin typeface="Avenir Medium" panose="02000503020000020003" pitchFamily="2" charset="0"/>
              </a:rPr>
              <a:t>.” </a:t>
            </a:r>
          </a:p>
          <a:p>
            <a:pPr algn="ctr"/>
            <a:r>
              <a:rPr lang="en-US" sz="3200" dirty="0">
                <a:latin typeface="Avenir Medium" panose="02000503020000020003" pitchFamily="2" charset="0"/>
              </a:rPr>
              <a:t>(</a:t>
            </a:r>
            <a:r>
              <a:rPr lang="en-US" sz="3200" dirty="0" err="1">
                <a:latin typeface="Avenir Medium" panose="02000503020000020003" pitchFamily="2" charset="0"/>
              </a:rPr>
              <a:t>Hechos</a:t>
            </a:r>
            <a:r>
              <a:rPr lang="en-US" sz="3200" dirty="0">
                <a:latin typeface="Avenir Medium" panose="02000503020000020003" pitchFamily="2" charset="0"/>
              </a:rPr>
              <a:t> de </a:t>
            </a:r>
            <a:r>
              <a:rPr lang="en-US" sz="3200" dirty="0" err="1">
                <a:latin typeface="Avenir Medium" panose="02000503020000020003" pitchFamily="2" charset="0"/>
              </a:rPr>
              <a:t>los</a:t>
            </a:r>
            <a:r>
              <a:rPr lang="en-US" sz="3200" dirty="0">
                <a:latin typeface="Avenir Medium" panose="02000503020000020003" pitchFamily="2" charset="0"/>
              </a:rPr>
              <a:t> </a:t>
            </a:r>
            <a:r>
              <a:rPr lang="en-US" sz="3200" dirty="0" err="1">
                <a:latin typeface="Avenir Medium" panose="02000503020000020003" pitchFamily="2" charset="0"/>
              </a:rPr>
              <a:t>Apóstoles</a:t>
            </a:r>
            <a:r>
              <a:rPr lang="en-US" sz="3200" dirty="0">
                <a:latin typeface="Avenir Medium" panose="02000503020000020003" pitchFamily="2" charset="0"/>
              </a:rPr>
              <a:t> 20:28, LBLA) </a:t>
            </a:r>
          </a:p>
        </p:txBody>
      </p:sp>
    </p:spTree>
    <p:extLst>
      <p:ext uri="{BB962C8B-B14F-4D97-AF65-F5344CB8AC3E}">
        <p14:creationId xmlns:p14="http://schemas.microsoft.com/office/powerpoint/2010/main" val="389996064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836EC7C-85A2-6F8D-0835-5D21AFB1ABD7}"/>
              </a:ext>
            </a:extLst>
          </p:cNvPr>
          <p:cNvSpPr txBox="1"/>
          <p:nvPr/>
        </p:nvSpPr>
        <p:spPr>
          <a:xfrm>
            <a:off x="1957589" y="4211391"/>
            <a:ext cx="10232888" cy="984885"/>
          </a:xfrm>
          <a:prstGeom prst="rect">
            <a:avLst/>
          </a:prstGeom>
          <a:noFill/>
        </p:spPr>
        <p:txBody>
          <a:bodyPr wrap="square" rtlCol="0">
            <a:spAutoFit/>
          </a:bodyPr>
          <a:lstStyle/>
          <a:p>
            <a:r>
              <a:rPr lang="en-US" sz="3000" b="1" dirty="0">
                <a:latin typeface="Avenir Next Heavy" panose="020B0503020202020204" pitchFamily="34" charset="0"/>
              </a:rPr>
              <a:t>UNREALISTIC EXPECTATIONS FOR SHEPHERDS</a:t>
            </a:r>
          </a:p>
          <a:p>
            <a:r>
              <a:rPr lang="en-US" sz="2800" b="1" cap="all" dirty="0" err="1">
                <a:latin typeface="Avenir Next Heavy" panose="020B0503020202020204" pitchFamily="34" charset="0"/>
              </a:rPr>
              <a:t>Expecativas</a:t>
            </a:r>
            <a:r>
              <a:rPr lang="en-US" sz="2800" b="1" cap="all" dirty="0">
                <a:latin typeface="Avenir Next Heavy" panose="020B0503020202020204" pitchFamily="34" charset="0"/>
              </a:rPr>
              <a:t> </a:t>
            </a:r>
            <a:r>
              <a:rPr lang="en-US" sz="2800" b="1" cap="all" dirty="0" err="1">
                <a:latin typeface="Avenir Next Heavy" panose="020B0503020202020204" pitchFamily="34" charset="0"/>
              </a:rPr>
              <a:t>Irreales</a:t>
            </a:r>
            <a:r>
              <a:rPr lang="en-US" sz="2800" b="1" dirty="0">
                <a:latin typeface="Avenir Next Heavy" panose="020B0503020202020204" pitchFamily="34" charset="0"/>
              </a:rPr>
              <a:t> PARA LOS PASTORES</a:t>
            </a:r>
          </a:p>
        </p:txBody>
      </p:sp>
      <p:sp>
        <p:nvSpPr>
          <p:cNvPr id="6" name="TextBox 5">
            <a:extLst>
              <a:ext uri="{FF2B5EF4-FFF2-40B4-BE49-F238E27FC236}">
                <a16:creationId xmlns:a16="http://schemas.microsoft.com/office/drawing/2014/main" id="{F515F376-5C04-E865-621D-094DC1994353}"/>
              </a:ext>
            </a:extLst>
          </p:cNvPr>
          <p:cNvSpPr txBox="1"/>
          <p:nvPr/>
        </p:nvSpPr>
        <p:spPr>
          <a:xfrm>
            <a:off x="1957588" y="850007"/>
            <a:ext cx="10232887" cy="2785378"/>
          </a:xfrm>
          <a:prstGeom prst="rect">
            <a:avLst/>
          </a:prstGeom>
          <a:noFill/>
        </p:spPr>
        <p:txBody>
          <a:bodyPr wrap="square" rtlCol="0">
            <a:spAutoFit/>
          </a:bodyPr>
          <a:lstStyle/>
          <a:p>
            <a:pPr algn="ctr"/>
            <a:r>
              <a:rPr lang="en-US" sz="4000" dirty="0">
                <a:latin typeface="Avenir Next Ultra Light" panose="020B0203020202020204" pitchFamily="34" charset="77"/>
              </a:rPr>
              <a:t>Qualifications are boxes to be checked, rather than character traits.</a:t>
            </a:r>
          </a:p>
          <a:p>
            <a:pPr algn="ctr">
              <a:spcBef>
                <a:spcPts val="1800"/>
              </a:spcBef>
            </a:pPr>
            <a:r>
              <a:rPr lang="en-US" sz="4000" dirty="0">
                <a:latin typeface="Avenir Next Ultra Light" panose="020B0203020202020204" pitchFamily="34" charset="77"/>
              </a:rPr>
              <a:t>Las </a:t>
            </a:r>
            <a:r>
              <a:rPr lang="en-US" sz="4000" dirty="0" err="1">
                <a:latin typeface="Avenir Next Ultra Light" panose="020B0203020202020204" pitchFamily="34" charset="77"/>
              </a:rPr>
              <a:t>calificaciones</a:t>
            </a:r>
            <a:r>
              <a:rPr lang="en-US" sz="4000" dirty="0">
                <a:latin typeface="Avenir Next Ultra Light" panose="020B0203020202020204" pitchFamily="34" charset="77"/>
              </a:rPr>
              <a:t> son </a:t>
            </a:r>
            <a:r>
              <a:rPr lang="en-US" sz="4000" dirty="0" err="1">
                <a:latin typeface="Avenir Next Ultra Light" panose="020B0203020202020204" pitchFamily="34" charset="77"/>
              </a:rPr>
              <a:t>requisitos</a:t>
            </a:r>
            <a:r>
              <a:rPr lang="en-US" sz="4000" dirty="0">
                <a:latin typeface="Avenir Next Ultra Light" panose="020B0203020202020204" pitchFamily="34" charset="77"/>
              </a:rPr>
              <a:t> </a:t>
            </a:r>
            <a:r>
              <a:rPr lang="en-US" sz="4000" dirty="0" err="1">
                <a:latin typeface="Avenir Next Ultra Light" panose="020B0203020202020204" pitchFamily="34" charset="77"/>
              </a:rPr>
              <a:t>más</a:t>
            </a:r>
            <a:r>
              <a:rPr lang="en-US" sz="4000" dirty="0">
                <a:latin typeface="Avenir Next Ultra Light" panose="020B0203020202020204" pitchFamily="34" charset="77"/>
              </a:rPr>
              <a:t> que </a:t>
            </a:r>
            <a:r>
              <a:rPr lang="en-US" sz="4000" dirty="0" err="1">
                <a:latin typeface="Avenir Next Ultra Light" panose="020B0203020202020204" pitchFamily="34" charset="77"/>
              </a:rPr>
              <a:t>rasgos</a:t>
            </a:r>
            <a:r>
              <a:rPr lang="en-US" sz="4000" dirty="0">
                <a:latin typeface="Avenir Next Ultra Light" panose="020B0203020202020204" pitchFamily="34" charset="77"/>
              </a:rPr>
              <a:t> de </a:t>
            </a:r>
            <a:r>
              <a:rPr lang="en-US" sz="4000" dirty="0" err="1">
                <a:latin typeface="Avenir Next Ultra Light" panose="020B0203020202020204" pitchFamily="34" charset="77"/>
              </a:rPr>
              <a:t>personaje</a:t>
            </a:r>
            <a:r>
              <a:rPr lang="en-US" sz="4000" dirty="0">
                <a:latin typeface="Avenir Next Ultra Light" panose="020B0203020202020204" pitchFamily="34" charset="77"/>
              </a:rPr>
              <a:t>.</a:t>
            </a:r>
          </a:p>
        </p:txBody>
      </p:sp>
    </p:spTree>
    <p:extLst>
      <p:ext uri="{BB962C8B-B14F-4D97-AF65-F5344CB8AC3E}">
        <p14:creationId xmlns:p14="http://schemas.microsoft.com/office/powerpoint/2010/main" val="1382351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5303290-DDC8-9CA9-76AE-A2EC5A417C65}"/>
              </a:ext>
            </a:extLst>
          </p:cNvPr>
          <p:cNvSpPr txBox="1"/>
          <p:nvPr/>
        </p:nvSpPr>
        <p:spPr>
          <a:xfrm>
            <a:off x="2670630" y="584287"/>
            <a:ext cx="8795656" cy="2062103"/>
          </a:xfrm>
          <a:prstGeom prst="rect">
            <a:avLst/>
          </a:prstGeom>
          <a:noFill/>
        </p:spPr>
        <p:txBody>
          <a:bodyPr wrap="square" rtlCol="0">
            <a:spAutoFit/>
          </a:bodyPr>
          <a:lstStyle/>
          <a:p>
            <a:pPr algn="ctr"/>
            <a:r>
              <a:rPr lang="en-US" sz="3200" dirty="0">
                <a:latin typeface="Avenir Medium" panose="02000503020000020003" pitchFamily="2" charset="0"/>
              </a:rPr>
              <a:t>“if anyone is above reproach, the husband of one wife, and his </a:t>
            </a:r>
            <a:r>
              <a:rPr lang="en-US" sz="3200" dirty="0">
                <a:solidFill>
                  <a:srgbClr val="FFFF00"/>
                </a:solidFill>
                <a:latin typeface="Avenir Medium" panose="02000503020000020003" pitchFamily="2" charset="0"/>
              </a:rPr>
              <a:t>children are believers </a:t>
            </a:r>
            <a:r>
              <a:rPr lang="en-US" sz="3200" dirty="0">
                <a:latin typeface="Avenir Medium" panose="02000503020000020003" pitchFamily="2" charset="0"/>
              </a:rPr>
              <a:t>and not open to the charge of debauchery or insubordination.” (Titus 1:6, ESV) </a:t>
            </a:r>
          </a:p>
        </p:txBody>
      </p:sp>
      <p:sp>
        <p:nvSpPr>
          <p:cNvPr id="5" name="TextBox 4">
            <a:extLst>
              <a:ext uri="{FF2B5EF4-FFF2-40B4-BE49-F238E27FC236}">
                <a16:creationId xmlns:a16="http://schemas.microsoft.com/office/drawing/2014/main" id="{932A1F79-9F0D-6CFF-A370-2A02482D59E3}"/>
              </a:ext>
            </a:extLst>
          </p:cNvPr>
          <p:cNvSpPr txBox="1"/>
          <p:nvPr/>
        </p:nvSpPr>
        <p:spPr>
          <a:xfrm>
            <a:off x="2670630" y="2913643"/>
            <a:ext cx="8795657" cy="2062103"/>
          </a:xfrm>
          <a:prstGeom prst="rect">
            <a:avLst/>
          </a:prstGeom>
          <a:noFill/>
        </p:spPr>
        <p:txBody>
          <a:bodyPr wrap="square" rtlCol="0">
            <a:spAutoFit/>
          </a:bodyPr>
          <a:lstStyle/>
          <a:p>
            <a:pPr algn="ctr"/>
            <a:r>
              <a:rPr lang="en-US" sz="3200" dirty="0">
                <a:latin typeface="Avenir Medium" panose="02000503020000020003" pitchFamily="2" charset="0"/>
              </a:rPr>
              <a:t>“</a:t>
            </a:r>
            <a:r>
              <a:rPr lang="en-US" sz="3200" dirty="0" err="1">
                <a:latin typeface="Avenir Medium" panose="02000503020000020003" pitchFamily="2" charset="0"/>
              </a:rPr>
              <a:t>esto</a:t>
            </a:r>
            <a:r>
              <a:rPr lang="en-US" sz="3200" dirty="0">
                <a:latin typeface="Avenir Medium" panose="02000503020000020003" pitchFamily="2" charset="0"/>
              </a:rPr>
              <a:t> es, </a:t>
            </a:r>
            <a:r>
              <a:rPr lang="en-US" sz="3200" dirty="0" err="1">
                <a:latin typeface="Avenir Medium" panose="02000503020000020003" pitchFamily="2" charset="0"/>
              </a:rPr>
              <a:t>si</a:t>
            </a:r>
            <a:r>
              <a:rPr lang="en-US" sz="3200" dirty="0">
                <a:latin typeface="Avenir Medium" panose="02000503020000020003" pitchFamily="2" charset="0"/>
              </a:rPr>
              <a:t> </a:t>
            </a:r>
            <a:r>
              <a:rPr lang="en-US" sz="3200" dirty="0" err="1">
                <a:latin typeface="Avenir Medium" panose="02000503020000020003" pitchFamily="2" charset="0"/>
              </a:rPr>
              <a:t>alguno</a:t>
            </a:r>
            <a:r>
              <a:rPr lang="en-US" sz="3200" dirty="0">
                <a:latin typeface="Avenir Medium" panose="02000503020000020003" pitchFamily="2" charset="0"/>
              </a:rPr>
              <a:t> es </a:t>
            </a:r>
            <a:r>
              <a:rPr lang="en-US" sz="3200" dirty="0" err="1">
                <a:latin typeface="Avenir Medium" panose="02000503020000020003" pitchFamily="2" charset="0"/>
              </a:rPr>
              <a:t>irreprensible</a:t>
            </a:r>
            <a:r>
              <a:rPr lang="en-US" sz="3200" dirty="0">
                <a:latin typeface="Avenir Medium" panose="02000503020000020003" pitchFamily="2" charset="0"/>
              </a:rPr>
              <a:t>, </a:t>
            </a:r>
            <a:r>
              <a:rPr lang="en-US" sz="3200" dirty="0" err="1">
                <a:latin typeface="Avenir Medium" panose="02000503020000020003" pitchFamily="2" charset="0"/>
              </a:rPr>
              <a:t>marido</a:t>
            </a:r>
            <a:r>
              <a:rPr lang="en-US" sz="3200" dirty="0">
                <a:latin typeface="Avenir Medium" panose="02000503020000020003" pitchFamily="2" charset="0"/>
              </a:rPr>
              <a:t> de </a:t>
            </a:r>
            <a:r>
              <a:rPr lang="en-US" sz="3200" dirty="0" err="1">
                <a:latin typeface="Avenir Medium" panose="02000503020000020003" pitchFamily="2" charset="0"/>
              </a:rPr>
              <a:t>una</a:t>
            </a:r>
            <a:r>
              <a:rPr lang="en-US" sz="3200" dirty="0">
                <a:latin typeface="Avenir Medium" panose="02000503020000020003" pitchFamily="2" charset="0"/>
              </a:rPr>
              <a:t> sola </a:t>
            </a:r>
            <a:r>
              <a:rPr lang="en-US" sz="3200" dirty="0" err="1">
                <a:latin typeface="Avenir Medium" panose="02000503020000020003" pitchFamily="2" charset="0"/>
              </a:rPr>
              <a:t>mujer</a:t>
            </a:r>
            <a:r>
              <a:rPr lang="en-US" sz="3200" dirty="0">
                <a:latin typeface="Avenir Medium" panose="02000503020000020003" pitchFamily="2" charset="0"/>
              </a:rPr>
              <a:t>, </a:t>
            </a:r>
            <a:r>
              <a:rPr lang="en-US" sz="3200" dirty="0">
                <a:solidFill>
                  <a:srgbClr val="FFFF00"/>
                </a:solidFill>
                <a:latin typeface="Avenir Medium" panose="02000503020000020003" pitchFamily="2" charset="0"/>
              </a:rPr>
              <a:t>que </a:t>
            </a:r>
            <a:r>
              <a:rPr lang="en-US" sz="3200" dirty="0" err="1">
                <a:solidFill>
                  <a:srgbClr val="FFFF00"/>
                </a:solidFill>
                <a:latin typeface="Avenir Medium" panose="02000503020000020003" pitchFamily="2" charset="0"/>
              </a:rPr>
              <a:t>tenga</a:t>
            </a:r>
            <a:r>
              <a:rPr lang="en-US" sz="3200" dirty="0">
                <a:solidFill>
                  <a:srgbClr val="FFFF00"/>
                </a:solidFill>
                <a:latin typeface="Avenir Medium" panose="02000503020000020003" pitchFamily="2" charset="0"/>
              </a:rPr>
              <a:t> </a:t>
            </a:r>
            <a:r>
              <a:rPr lang="en-US" sz="3200" dirty="0" err="1">
                <a:solidFill>
                  <a:srgbClr val="FFFF00"/>
                </a:solidFill>
                <a:latin typeface="Avenir Medium" panose="02000503020000020003" pitchFamily="2" charset="0"/>
              </a:rPr>
              <a:t>hijos</a:t>
            </a:r>
            <a:r>
              <a:rPr lang="en-US" sz="3200" dirty="0">
                <a:solidFill>
                  <a:srgbClr val="FFFF00"/>
                </a:solidFill>
                <a:latin typeface="Avenir Medium" panose="02000503020000020003" pitchFamily="2" charset="0"/>
              </a:rPr>
              <a:t> </a:t>
            </a:r>
            <a:r>
              <a:rPr lang="en-US" sz="3200" dirty="0" err="1">
                <a:solidFill>
                  <a:srgbClr val="FFFF00"/>
                </a:solidFill>
                <a:latin typeface="Avenir Medium" panose="02000503020000020003" pitchFamily="2" charset="0"/>
              </a:rPr>
              <a:t>creyentes</a:t>
            </a:r>
            <a:r>
              <a:rPr lang="en-US" sz="3200" dirty="0">
                <a:latin typeface="Avenir Medium" panose="02000503020000020003" pitchFamily="2" charset="0"/>
              </a:rPr>
              <a:t>, no </a:t>
            </a:r>
            <a:r>
              <a:rPr lang="en-US" sz="3200" dirty="0" err="1">
                <a:latin typeface="Avenir Medium" panose="02000503020000020003" pitchFamily="2" charset="0"/>
              </a:rPr>
              <a:t>acusados</a:t>
            </a:r>
            <a:r>
              <a:rPr lang="en-US" sz="3200" dirty="0">
                <a:latin typeface="Avenir Medium" panose="02000503020000020003" pitchFamily="2" charset="0"/>
              </a:rPr>
              <a:t> de </a:t>
            </a:r>
            <a:r>
              <a:rPr lang="en-US" sz="3200" dirty="0" err="1">
                <a:latin typeface="Avenir Medium" panose="02000503020000020003" pitchFamily="2" charset="0"/>
              </a:rPr>
              <a:t>disolución</a:t>
            </a:r>
            <a:r>
              <a:rPr lang="en-US" sz="3200" dirty="0">
                <a:latin typeface="Avenir Medium" panose="02000503020000020003" pitchFamily="2" charset="0"/>
              </a:rPr>
              <a:t> </a:t>
            </a:r>
            <a:r>
              <a:rPr lang="en-US" sz="3200" dirty="0" err="1">
                <a:latin typeface="Avenir Medium" panose="02000503020000020003" pitchFamily="2" charset="0"/>
              </a:rPr>
              <a:t>ni</a:t>
            </a:r>
            <a:r>
              <a:rPr lang="en-US" sz="3200" dirty="0">
                <a:latin typeface="Avenir Medium" panose="02000503020000020003" pitchFamily="2" charset="0"/>
              </a:rPr>
              <a:t> de </a:t>
            </a:r>
            <a:r>
              <a:rPr lang="en-US" sz="3200" dirty="0" err="1">
                <a:latin typeface="Avenir Medium" panose="02000503020000020003" pitchFamily="2" charset="0"/>
              </a:rPr>
              <a:t>rebeldía</a:t>
            </a:r>
            <a:r>
              <a:rPr lang="en-US" sz="3200" dirty="0">
                <a:latin typeface="Avenir Medium" panose="02000503020000020003" pitchFamily="2" charset="0"/>
              </a:rPr>
              <a:t>.” </a:t>
            </a:r>
          </a:p>
          <a:p>
            <a:pPr algn="ctr"/>
            <a:r>
              <a:rPr lang="en-US" sz="3200" dirty="0">
                <a:latin typeface="Avenir Medium" panose="02000503020000020003" pitchFamily="2" charset="0"/>
              </a:rPr>
              <a:t>(Tito 1:6, LBLA) </a:t>
            </a:r>
          </a:p>
        </p:txBody>
      </p:sp>
      <p:sp>
        <p:nvSpPr>
          <p:cNvPr id="2" name="L-Shape 1">
            <a:extLst>
              <a:ext uri="{FF2B5EF4-FFF2-40B4-BE49-F238E27FC236}">
                <a16:creationId xmlns:a16="http://schemas.microsoft.com/office/drawing/2014/main" id="{A7FE27AC-F051-9842-43D2-24160C22D516}"/>
              </a:ext>
            </a:extLst>
          </p:cNvPr>
          <p:cNvSpPr/>
          <p:nvPr/>
        </p:nvSpPr>
        <p:spPr>
          <a:xfrm rot="19231563">
            <a:off x="796607" y="2245303"/>
            <a:ext cx="1278244" cy="667023"/>
          </a:xfrm>
          <a:prstGeom prst="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C55B0C-8778-FF38-C6B9-13677F7FD3D6}"/>
              </a:ext>
            </a:extLst>
          </p:cNvPr>
          <p:cNvSpPr/>
          <p:nvPr/>
        </p:nvSpPr>
        <p:spPr>
          <a:xfrm>
            <a:off x="628592" y="1915064"/>
            <a:ext cx="1614276" cy="1513936"/>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216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5303290-DDC8-9CA9-76AE-A2EC5A417C65}"/>
              </a:ext>
            </a:extLst>
          </p:cNvPr>
          <p:cNvSpPr txBox="1"/>
          <p:nvPr/>
        </p:nvSpPr>
        <p:spPr>
          <a:xfrm>
            <a:off x="1431009" y="0"/>
            <a:ext cx="5313324" cy="4832092"/>
          </a:xfrm>
          <a:prstGeom prst="rect">
            <a:avLst/>
          </a:prstGeom>
          <a:noFill/>
        </p:spPr>
        <p:txBody>
          <a:bodyPr wrap="square" rtlCol="0">
            <a:spAutoFit/>
          </a:bodyPr>
          <a:lstStyle/>
          <a:p>
            <a:r>
              <a:rPr lang="en-US" sz="2800" dirty="0">
                <a:latin typeface="Avenir Medium" panose="02000503020000020003" pitchFamily="2" charset="0"/>
              </a:rPr>
              <a:t>“if anyone is </a:t>
            </a:r>
            <a:r>
              <a:rPr lang="en-US" sz="2800" dirty="0">
                <a:solidFill>
                  <a:srgbClr val="FFFF00"/>
                </a:solidFill>
                <a:latin typeface="Avenir Medium" panose="02000503020000020003" pitchFamily="2" charset="0"/>
              </a:rPr>
              <a:t>above reproach</a:t>
            </a:r>
            <a:r>
              <a:rPr lang="en-US" sz="2800" dirty="0">
                <a:latin typeface="Avenir Medium" panose="02000503020000020003" pitchFamily="2" charset="0"/>
              </a:rPr>
              <a:t>, the husband of one wife, and his children are believers and not open to the charge of debauchery or insubordination. For an overseer, as God’s steward, must be </a:t>
            </a:r>
            <a:r>
              <a:rPr lang="en-US" sz="2800" dirty="0">
                <a:solidFill>
                  <a:srgbClr val="FFFF00"/>
                </a:solidFill>
                <a:latin typeface="Avenir Medium" panose="02000503020000020003" pitchFamily="2" charset="0"/>
              </a:rPr>
              <a:t>above reproach</a:t>
            </a:r>
            <a:r>
              <a:rPr lang="en-US" sz="2800" dirty="0">
                <a:latin typeface="Avenir Medium" panose="02000503020000020003" pitchFamily="2" charset="0"/>
              </a:rPr>
              <a:t>. He must not be arrogant or quick-tempered or a drunkard or violent or greedy for gain,” (Titus 1:6–7, ESV) </a:t>
            </a:r>
          </a:p>
        </p:txBody>
      </p:sp>
      <p:sp>
        <p:nvSpPr>
          <p:cNvPr id="5" name="TextBox 4">
            <a:extLst>
              <a:ext uri="{FF2B5EF4-FFF2-40B4-BE49-F238E27FC236}">
                <a16:creationId xmlns:a16="http://schemas.microsoft.com/office/drawing/2014/main" id="{932A1F79-9F0D-6CFF-A370-2A02482D59E3}"/>
              </a:ext>
            </a:extLst>
          </p:cNvPr>
          <p:cNvSpPr txBox="1"/>
          <p:nvPr/>
        </p:nvSpPr>
        <p:spPr>
          <a:xfrm>
            <a:off x="6745857" y="0"/>
            <a:ext cx="5444619" cy="5262979"/>
          </a:xfrm>
          <a:prstGeom prst="rect">
            <a:avLst/>
          </a:prstGeom>
          <a:noFill/>
        </p:spPr>
        <p:txBody>
          <a:bodyPr wrap="square" rtlCol="0">
            <a:spAutoFit/>
          </a:bodyPr>
          <a:lstStyle/>
          <a:p>
            <a:r>
              <a:rPr lang="en-US" sz="2800" dirty="0">
                <a:latin typeface="Avenir Medium" panose="02000503020000020003" pitchFamily="2" charset="0"/>
              </a:rPr>
              <a:t>“</a:t>
            </a:r>
            <a:r>
              <a:rPr lang="en-US" sz="2800" dirty="0" err="1">
                <a:latin typeface="Avenir Medium" panose="02000503020000020003" pitchFamily="2" charset="0"/>
              </a:rPr>
              <a:t>esto</a:t>
            </a:r>
            <a:r>
              <a:rPr lang="en-US" sz="2800" dirty="0">
                <a:latin typeface="Avenir Medium" panose="02000503020000020003" pitchFamily="2" charset="0"/>
              </a:rPr>
              <a:t> es, </a:t>
            </a:r>
            <a:r>
              <a:rPr lang="en-US" sz="2800" dirty="0" err="1">
                <a:latin typeface="Avenir Medium" panose="02000503020000020003" pitchFamily="2" charset="0"/>
              </a:rPr>
              <a:t>si</a:t>
            </a:r>
            <a:r>
              <a:rPr lang="en-US" sz="2800" dirty="0">
                <a:latin typeface="Avenir Medium" panose="02000503020000020003" pitchFamily="2" charset="0"/>
              </a:rPr>
              <a:t> </a:t>
            </a:r>
            <a:r>
              <a:rPr lang="en-US" sz="2800" dirty="0" err="1">
                <a:latin typeface="Avenir Medium" panose="02000503020000020003" pitchFamily="2" charset="0"/>
              </a:rPr>
              <a:t>alguno</a:t>
            </a:r>
            <a:r>
              <a:rPr lang="en-US" sz="2800" dirty="0">
                <a:latin typeface="Avenir Medium" panose="02000503020000020003" pitchFamily="2" charset="0"/>
              </a:rPr>
              <a:t> </a:t>
            </a:r>
            <a:r>
              <a:rPr lang="en-US" sz="2800" dirty="0">
                <a:solidFill>
                  <a:srgbClr val="FFFF00"/>
                </a:solidFill>
                <a:latin typeface="Avenir Medium" panose="02000503020000020003" pitchFamily="2" charset="0"/>
              </a:rPr>
              <a:t>es </a:t>
            </a:r>
            <a:r>
              <a:rPr lang="en-US" sz="2800" dirty="0" err="1">
                <a:solidFill>
                  <a:srgbClr val="FFFF00"/>
                </a:solidFill>
                <a:latin typeface="Avenir Medium" panose="02000503020000020003" pitchFamily="2" charset="0"/>
              </a:rPr>
              <a:t>irreprensible</a:t>
            </a:r>
            <a:r>
              <a:rPr lang="en-US" sz="2800" dirty="0">
                <a:latin typeface="Avenir Medium" panose="02000503020000020003" pitchFamily="2" charset="0"/>
              </a:rPr>
              <a:t>, </a:t>
            </a:r>
            <a:r>
              <a:rPr lang="en-US" sz="2800" dirty="0" err="1">
                <a:latin typeface="Avenir Medium" panose="02000503020000020003" pitchFamily="2" charset="0"/>
              </a:rPr>
              <a:t>marido</a:t>
            </a:r>
            <a:r>
              <a:rPr lang="en-US" sz="2800" dirty="0">
                <a:latin typeface="Avenir Medium" panose="02000503020000020003" pitchFamily="2" charset="0"/>
              </a:rPr>
              <a:t> de </a:t>
            </a:r>
            <a:r>
              <a:rPr lang="en-US" sz="2800" dirty="0" err="1">
                <a:latin typeface="Avenir Medium" panose="02000503020000020003" pitchFamily="2" charset="0"/>
              </a:rPr>
              <a:t>una</a:t>
            </a:r>
            <a:r>
              <a:rPr lang="en-US" sz="2800" dirty="0">
                <a:latin typeface="Avenir Medium" panose="02000503020000020003" pitchFamily="2" charset="0"/>
              </a:rPr>
              <a:t> sola </a:t>
            </a:r>
            <a:r>
              <a:rPr lang="en-US" sz="2800" dirty="0" err="1">
                <a:latin typeface="Avenir Medium" panose="02000503020000020003" pitchFamily="2" charset="0"/>
              </a:rPr>
              <a:t>mujer</a:t>
            </a:r>
            <a:r>
              <a:rPr lang="en-US" sz="2800" dirty="0">
                <a:latin typeface="Avenir Medium" panose="02000503020000020003" pitchFamily="2" charset="0"/>
              </a:rPr>
              <a:t>, que </a:t>
            </a:r>
            <a:r>
              <a:rPr lang="en-US" sz="2800" dirty="0" err="1">
                <a:latin typeface="Avenir Medium" panose="02000503020000020003" pitchFamily="2" charset="0"/>
              </a:rPr>
              <a:t>tenga</a:t>
            </a:r>
            <a:r>
              <a:rPr lang="en-US" sz="2800" dirty="0">
                <a:latin typeface="Avenir Medium" panose="02000503020000020003" pitchFamily="2" charset="0"/>
              </a:rPr>
              <a:t> </a:t>
            </a:r>
            <a:r>
              <a:rPr lang="en-US" sz="2800" dirty="0" err="1">
                <a:latin typeface="Avenir Medium" panose="02000503020000020003" pitchFamily="2" charset="0"/>
              </a:rPr>
              <a:t>hijos</a:t>
            </a:r>
            <a:r>
              <a:rPr lang="en-US" sz="2800" dirty="0">
                <a:latin typeface="Avenir Medium" panose="02000503020000020003" pitchFamily="2" charset="0"/>
              </a:rPr>
              <a:t> </a:t>
            </a:r>
            <a:r>
              <a:rPr lang="en-US" sz="2800" dirty="0" err="1">
                <a:latin typeface="Avenir Medium" panose="02000503020000020003" pitchFamily="2" charset="0"/>
              </a:rPr>
              <a:t>creyentes</a:t>
            </a:r>
            <a:r>
              <a:rPr lang="en-US" sz="2800" dirty="0">
                <a:latin typeface="Avenir Medium" panose="02000503020000020003" pitchFamily="2" charset="0"/>
              </a:rPr>
              <a:t>, no </a:t>
            </a:r>
            <a:r>
              <a:rPr lang="en-US" sz="2800" dirty="0" err="1">
                <a:latin typeface="Avenir Medium" panose="02000503020000020003" pitchFamily="2" charset="0"/>
              </a:rPr>
              <a:t>acusados</a:t>
            </a:r>
            <a:r>
              <a:rPr lang="en-US" sz="2800" dirty="0">
                <a:latin typeface="Avenir Medium" panose="02000503020000020003" pitchFamily="2" charset="0"/>
              </a:rPr>
              <a:t> de </a:t>
            </a:r>
            <a:r>
              <a:rPr lang="en-US" sz="2800" dirty="0" err="1">
                <a:latin typeface="Avenir Medium" panose="02000503020000020003" pitchFamily="2" charset="0"/>
              </a:rPr>
              <a:t>disolución</a:t>
            </a:r>
            <a:r>
              <a:rPr lang="en-US" sz="2800" dirty="0">
                <a:latin typeface="Avenir Medium" panose="02000503020000020003" pitchFamily="2" charset="0"/>
              </a:rPr>
              <a:t> </a:t>
            </a:r>
            <a:r>
              <a:rPr lang="en-US" sz="2800" dirty="0" err="1">
                <a:latin typeface="Avenir Medium" panose="02000503020000020003" pitchFamily="2" charset="0"/>
              </a:rPr>
              <a:t>ni</a:t>
            </a:r>
            <a:r>
              <a:rPr lang="en-US" sz="2800" dirty="0">
                <a:latin typeface="Avenir Medium" panose="02000503020000020003" pitchFamily="2" charset="0"/>
              </a:rPr>
              <a:t> de </a:t>
            </a:r>
            <a:r>
              <a:rPr lang="en-US" sz="2800" dirty="0" err="1">
                <a:latin typeface="Avenir Medium" panose="02000503020000020003" pitchFamily="2" charset="0"/>
              </a:rPr>
              <a:t>rebeldía</a:t>
            </a:r>
            <a:r>
              <a:rPr lang="en-US" sz="2800" dirty="0">
                <a:latin typeface="Avenir Medium" panose="02000503020000020003" pitchFamily="2" charset="0"/>
              </a:rPr>
              <a:t>. </a:t>
            </a:r>
            <a:r>
              <a:rPr lang="en-US" sz="2800" dirty="0" err="1">
                <a:latin typeface="Avenir Medium" panose="02000503020000020003" pitchFamily="2" charset="0"/>
              </a:rPr>
              <a:t>Porque</a:t>
            </a:r>
            <a:r>
              <a:rPr lang="en-US" sz="2800" dirty="0">
                <a:latin typeface="Avenir Medium" panose="02000503020000020003" pitchFamily="2" charset="0"/>
              </a:rPr>
              <a:t> </a:t>
            </a:r>
            <a:r>
              <a:rPr lang="en-US" sz="2800" dirty="0" err="1">
                <a:latin typeface="Avenir Medium" panose="02000503020000020003" pitchFamily="2" charset="0"/>
              </a:rPr>
              <a:t>el</a:t>
            </a:r>
            <a:r>
              <a:rPr lang="en-US" sz="2800" dirty="0">
                <a:latin typeface="Avenir Medium" panose="02000503020000020003" pitchFamily="2" charset="0"/>
              </a:rPr>
              <a:t> obispo </a:t>
            </a:r>
            <a:r>
              <a:rPr lang="en-US" sz="2800" dirty="0" err="1">
                <a:latin typeface="Avenir Medium" panose="02000503020000020003" pitchFamily="2" charset="0"/>
              </a:rPr>
              <a:t>debe</a:t>
            </a:r>
            <a:r>
              <a:rPr lang="en-US" sz="2800" dirty="0">
                <a:latin typeface="Avenir Medium" panose="02000503020000020003" pitchFamily="2" charset="0"/>
              </a:rPr>
              <a:t> </a:t>
            </a:r>
            <a:r>
              <a:rPr lang="en-US" sz="2800" dirty="0">
                <a:solidFill>
                  <a:srgbClr val="FFFF00"/>
                </a:solidFill>
                <a:latin typeface="Avenir Medium" panose="02000503020000020003" pitchFamily="2" charset="0"/>
              </a:rPr>
              <a:t>ser </a:t>
            </a:r>
            <a:r>
              <a:rPr lang="en-US" sz="2800" dirty="0" err="1">
                <a:solidFill>
                  <a:srgbClr val="FFFF00"/>
                </a:solidFill>
                <a:latin typeface="Avenir Medium" panose="02000503020000020003" pitchFamily="2" charset="0"/>
              </a:rPr>
              <a:t>irreprensible</a:t>
            </a:r>
            <a:r>
              <a:rPr lang="en-US" sz="2800" dirty="0">
                <a:solidFill>
                  <a:srgbClr val="FFFF00"/>
                </a:solidFill>
                <a:latin typeface="Avenir Medium" panose="02000503020000020003" pitchFamily="2" charset="0"/>
              </a:rPr>
              <a:t> </a:t>
            </a:r>
            <a:r>
              <a:rPr lang="en-US" sz="2800" dirty="0" err="1">
                <a:latin typeface="Avenir Medium" panose="02000503020000020003" pitchFamily="2" charset="0"/>
              </a:rPr>
              <a:t>como</a:t>
            </a:r>
            <a:r>
              <a:rPr lang="en-US" sz="2800" dirty="0">
                <a:latin typeface="Avenir Medium" panose="02000503020000020003" pitchFamily="2" charset="0"/>
              </a:rPr>
              <a:t> </a:t>
            </a:r>
            <a:r>
              <a:rPr lang="en-US" sz="2800" dirty="0" err="1">
                <a:latin typeface="Avenir Medium" panose="02000503020000020003" pitchFamily="2" charset="0"/>
              </a:rPr>
              <a:t>administrador</a:t>
            </a:r>
            <a:r>
              <a:rPr lang="en-US" sz="2800" dirty="0">
                <a:latin typeface="Avenir Medium" panose="02000503020000020003" pitchFamily="2" charset="0"/>
              </a:rPr>
              <a:t> de Dios, no </a:t>
            </a:r>
            <a:r>
              <a:rPr lang="en-US" sz="2800" dirty="0" err="1">
                <a:latin typeface="Avenir Medium" panose="02000503020000020003" pitchFamily="2" charset="0"/>
              </a:rPr>
              <a:t>obstinado</a:t>
            </a:r>
            <a:r>
              <a:rPr lang="en-US" sz="2800" dirty="0">
                <a:latin typeface="Avenir Medium" panose="02000503020000020003" pitchFamily="2" charset="0"/>
              </a:rPr>
              <a:t>, no </a:t>
            </a:r>
            <a:r>
              <a:rPr lang="en-US" sz="2800" dirty="0" err="1">
                <a:latin typeface="Avenir Medium" panose="02000503020000020003" pitchFamily="2" charset="0"/>
              </a:rPr>
              <a:t>iracundo</a:t>
            </a:r>
            <a:r>
              <a:rPr lang="en-US" sz="2800" dirty="0">
                <a:latin typeface="Avenir Medium" panose="02000503020000020003" pitchFamily="2" charset="0"/>
              </a:rPr>
              <a:t>, no dado a la </a:t>
            </a:r>
            <a:r>
              <a:rPr lang="en-US" sz="2800" dirty="0" err="1">
                <a:latin typeface="Avenir Medium" panose="02000503020000020003" pitchFamily="2" charset="0"/>
              </a:rPr>
              <a:t>bebida</a:t>
            </a:r>
            <a:r>
              <a:rPr lang="en-US" sz="2800" dirty="0">
                <a:latin typeface="Avenir Medium" panose="02000503020000020003" pitchFamily="2" charset="0"/>
              </a:rPr>
              <a:t>, no </a:t>
            </a:r>
            <a:r>
              <a:rPr lang="en-US" sz="2800" dirty="0" err="1">
                <a:latin typeface="Avenir Medium" panose="02000503020000020003" pitchFamily="2" charset="0"/>
              </a:rPr>
              <a:t>pendenciero</a:t>
            </a:r>
            <a:r>
              <a:rPr lang="en-US" sz="2800" dirty="0">
                <a:latin typeface="Avenir Medium" panose="02000503020000020003" pitchFamily="2" charset="0"/>
              </a:rPr>
              <a:t>, no </a:t>
            </a:r>
            <a:r>
              <a:rPr lang="en-US" sz="2800" dirty="0" err="1">
                <a:latin typeface="Avenir Medium" panose="02000503020000020003" pitchFamily="2" charset="0"/>
              </a:rPr>
              <a:t>amante</a:t>
            </a:r>
            <a:r>
              <a:rPr lang="en-US" sz="2800" dirty="0">
                <a:latin typeface="Avenir Medium" panose="02000503020000020003" pitchFamily="2" charset="0"/>
              </a:rPr>
              <a:t> de </a:t>
            </a:r>
            <a:r>
              <a:rPr lang="en-US" sz="2800" dirty="0" err="1">
                <a:latin typeface="Avenir Medium" panose="02000503020000020003" pitchFamily="2" charset="0"/>
              </a:rPr>
              <a:t>ganancias</a:t>
            </a:r>
            <a:r>
              <a:rPr lang="en-US" sz="2800" dirty="0">
                <a:latin typeface="Avenir Medium" panose="02000503020000020003" pitchFamily="2" charset="0"/>
              </a:rPr>
              <a:t> </a:t>
            </a:r>
            <a:r>
              <a:rPr lang="en-US" sz="2800" dirty="0" err="1">
                <a:latin typeface="Avenir Medium" panose="02000503020000020003" pitchFamily="2" charset="0"/>
              </a:rPr>
              <a:t>deshonestas</a:t>
            </a:r>
            <a:r>
              <a:rPr lang="en-US" sz="2800" dirty="0">
                <a:latin typeface="Avenir Medium" panose="02000503020000020003" pitchFamily="2" charset="0"/>
              </a:rPr>
              <a:t>,” (Tito 1:6–7, LBLA) </a:t>
            </a:r>
          </a:p>
        </p:txBody>
      </p:sp>
    </p:spTree>
    <p:extLst>
      <p:ext uri="{BB962C8B-B14F-4D97-AF65-F5344CB8AC3E}">
        <p14:creationId xmlns:p14="http://schemas.microsoft.com/office/powerpoint/2010/main" val="319203917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276FE-6BA7-E242-B9C2-AFA1EDE19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7D1622A-AF93-9846-86CE-95B177F200F9}"/>
              </a:ext>
            </a:extLst>
          </p:cNvPr>
          <p:cNvSpPr txBox="1"/>
          <p:nvPr/>
        </p:nvSpPr>
        <p:spPr>
          <a:xfrm>
            <a:off x="2564922" y="4218635"/>
            <a:ext cx="9365141" cy="1200329"/>
          </a:xfrm>
          <a:prstGeom prst="rect">
            <a:avLst/>
          </a:prstGeom>
          <a:noFill/>
        </p:spPr>
        <p:txBody>
          <a:bodyPr wrap="square" rtlCol="0">
            <a:spAutoFit/>
          </a:bodyPr>
          <a:lstStyle/>
          <a:p>
            <a:r>
              <a:rPr lang="en-US" sz="3600" dirty="0">
                <a:solidFill>
                  <a:srgbClr val="FFF3AC"/>
                </a:solidFill>
                <a:latin typeface="Avenir Book" panose="02000503020000020003" pitchFamily="2" charset="0"/>
              </a:rPr>
              <a:t>Some qualities make a man unfit to shepherd God’s people</a:t>
            </a:r>
          </a:p>
        </p:txBody>
      </p:sp>
      <p:sp>
        <p:nvSpPr>
          <p:cNvPr id="5" name="TextBox 4">
            <a:extLst>
              <a:ext uri="{FF2B5EF4-FFF2-40B4-BE49-F238E27FC236}">
                <a16:creationId xmlns:a16="http://schemas.microsoft.com/office/drawing/2014/main" id="{234B2FE9-BCB3-114A-90F7-A0331BD1812E}"/>
              </a:ext>
            </a:extLst>
          </p:cNvPr>
          <p:cNvSpPr txBox="1"/>
          <p:nvPr/>
        </p:nvSpPr>
        <p:spPr>
          <a:xfrm>
            <a:off x="2564922" y="163501"/>
            <a:ext cx="4236109" cy="381642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a:latin typeface="Avenir Light" panose="02000503020000020003" pitchFamily="2" charset="0"/>
              </a:rPr>
              <a:t>not a drunkard </a:t>
            </a:r>
          </a:p>
          <a:p>
            <a:pPr marL="285750" indent="-285750">
              <a:spcAft>
                <a:spcPts val="1200"/>
              </a:spcAft>
              <a:buFont typeface="Arial" panose="020B0604020202020204" pitchFamily="34" charset="0"/>
              <a:buChar char="•"/>
            </a:pPr>
            <a:r>
              <a:rPr lang="en-US" sz="3200" dirty="0">
                <a:latin typeface="Avenir Light" panose="02000503020000020003" pitchFamily="2" charset="0"/>
              </a:rPr>
              <a:t>not violent </a:t>
            </a:r>
          </a:p>
          <a:p>
            <a:pPr marL="285750" indent="-285750">
              <a:spcAft>
                <a:spcPts val="1200"/>
              </a:spcAft>
              <a:buFont typeface="Arial" panose="020B0604020202020204" pitchFamily="34" charset="0"/>
              <a:buChar char="•"/>
            </a:pPr>
            <a:r>
              <a:rPr lang="en-US" sz="3200" dirty="0">
                <a:latin typeface="Avenir Light" panose="02000503020000020003" pitchFamily="2" charset="0"/>
              </a:rPr>
              <a:t>not quarrelsome </a:t>
            </a:r>
          </a:p>
          <a:p>
            <a:pPr marL="285750" indent="-285750">
              <a:spcAft>
                <a:spcPts val="1200"/>
              </a:spcAft>
              <a:buFont typeface="Arial" panose="020B0604020202020204" pitchFamily="34" charset="0"/>
              <a:buChar char="•"/>
            </a:pPr>
            <a:r>
              <a:rPr lang="en-US" sz="3200" dirty="0">
                <a:latin typeface="Avenir Light" panose="02000503020000020003" pitchFamily="2" charset="0"/>
              </a:rPr>
              <a:t>not a lover of money </a:t>
            </a:r>
          </a:p>
          <a:p>
            <a:pPr marL="285750" indent="-285750">
              <a:spcAft>
                <a:spcPts val="1200"/>
              </a:spcAft>
              <a:buFont typeface="Arial" panose="020B0604020202020204" pitchFamily="34" charset="0"/>
              <a:buChar char="•"/>
            </a:pPr>
            <a:r>
              <a:rPr lang="en-US" sz="3200" dirty="0">
                <a:latin typeface="Avenir Light" panose="02000503020000020003" pitchFamily="2" charset="0"/>
              </a:rPr>
              <a:t>not arrogant </a:t>
            </a:r>
          </a:p>
          <a:p>
            <a:pPr marL="285750" indent="-285750">
              <a:spcAft>
                <a:spcPts val="1200"/>
              </a:spcAft>
              <a:buFont typeface="Arial" panose="020B0604020202020204" pitchFamily="34" charset="0"/>
              <a:buChar char="•"/>
            </a:pPr>
            <a:r>
              <a:rPr lang="en-US" sz="3200" dirty="0">
                <a:latin typeface="Avenir Light" panose="02000503020000020003" pitchFamily="2" charset="0"/>
              </a:rPr>
              <a:t>not quick-tempered</a:t>
            </a:r>
          </a:p>
        </p:txBody>
      </p:sp>
      <p:sp>
        <p:nvSpPr>
          <p:cNvPr id="2" name="TextBox 1">
            <a:extLst>
              <a:ext uri="{FF2B5EF4-FFF2-40B4-BE49-F238E27FC236}">
                <a16:creationId xmlns:a16="http://schemas.microsoft.com/office/drawing/2014/main" id="{694C978C-E5C1-168B-49F0-EAD0FA4583F2}"/>
              </a:ext>
            </a:extLst>
          </p:cNvPr>
          <p:cNvSpPr txBox="1"/>
          <p:nvPr/>
        </p:nvSpPr>
        <p:spPr>
          <a:xfrm>
            <a:off x="7006446" y="163501"/>
            <a:ext cx="5150509" cy="381642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a:latin typeface="Avenir Light" panose="02000503020000020003" pitchFamily="2" charset="0"/>
              </a:rPr>
              <a:t>no un </a:t>
            </a:r>
            <a:r>
              <a:rPr lang="en-US" sz="3200" dirty="0" err="1">
                <a:latin typeface="Avenir Light" panose="02000503020000020003" pitchFamily="2" charset="0"/>
              </a:rPr>
              <a:t>borracho</a:t>
            </a: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a:latin typeface="Avenir Light" panose="02000503020000020003" pitchFamily="2" charset="0"/>
              </a:rPr>
              <a:t>no </a:t>
            </a:r>
            <a:r>
              <a:rPr lang="en-US" sz="3200" dirty="0" err="1">
                <a:latin typeface="Avenir Light" panose="02000503020000020003" pitchFamily="2" charset="0"/>
              </a:rPr>
              <a:t>violento</a:t>
            </a: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a:latin typeface="Avenir Light" panose="02000503020000020003" pitchFamily="2" charset="0"/>
              </a:rPr>
              <a:t>no </a:t>
            </a:r>
            <a:r>
              <a:rPr lang="en-US" sz="3200" dirty="0" err="1">
                <a:latin typeface="Avenir Light" panose="02000503020000020003" pitchFamily="2" charset="0"/>
              </a:rPr>
              <a:t>pendenciero</a:t>
            </a: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a:latin typeface="Avenir Light" panose="02000503020000020003" pitchFamily="2" charset="0"/>
              </a:rPr>
              <a:t>no ser </a:t>
            </a:r>
            <a:r>
              <a:rPr lang="en-US" sz="3200" dirty="0" err="1">
                <a:latin typeface="Avenir Light" panose="02000503020000020003" pitchFamily="2" charset="0"/>
              </a:rPr>
              <a:t>amante</a:t>
            </a:r>
            <a:r>
              <a:rPr lang="en-US" sz="3200" dirty="0">
                <a:latin typeface="Avenir Light" panose="02000503020000020003" pitchFamily="2" charset="0"/>
              </a:rPr>
              <a:t> del dinero</a:t>
            </a:r>
          </a:p>
          <a:p>
            <a:pPr marL="285750" indent="-285750">
              <a:spcAft>
                <a:spcPts val="1200"/>
              </a:spcAft>
              <a:buFont typeface="Arial" panose="020B0604020202020204" pitchFamily="34" charset="0"/>
              <a:buChar char="•"/>
            </a:pPr>
            <a:r>
              <a:rPr lang="en-US" sz="3200" dirty="0">
                <a:latin typeface="Avenir Light" panose="02000503020000020003" pitchFamily="2" charset="0"/>
              </a:rPr>
              <a:t>no </a:t>
            </a:r>
            <a:r>
              <a:rPr lang="en-US" sz="3200" dirty="0" err="1">
                <a:latin typeface="Avenir Light" panose="02000503020000020003" pitchFamily="2" charset="0"/>
              </a:rPr>
              <a:t>arrogante</a:t>
            </a: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a:latin typeface="Avenir Light" panose="02000503020000020003" pitchFamily="2" charset="0"/>
              </a:rPr>
              <a:t>no </a:t>
            </a:r>
            <a:r>
              <a:rPr lang="en-US" sz="3200" dirty="0" err="1">
                <a:latin typeface="Avenir Light" panose="02000503020000020003" pitchFamily="2" charset="0"/>
              </a:rPr>
              <a:t>iracundo</a:t>
            </a:r>
            <a:endParaRPr lang="en-US" sz="3200" dirty="0">
              <a:latin typeface="Avenir Light" panose="02000503020000020003" pitchFamily="2" charset="0"/>
            </a:endParaRPr>
          </a:p>
        </p:txBody>
      </p:sp>
      <p:sp>
        <p:nvSpPr>
          <p:cNvPr id="6" name="TextBox 5">
            <a:extLst>
              <a:ext uri="{FF2B5EF4-FFF2-40B4-BE49-F238E27FC236}">
                <a16:creationId xmlns:a16="http://schemas.microsoft.com/office/drawing/2014/main" id="{65A06699-BDE7-A9CF-EA58-0BDA55A66A0E}"/>
              </a:ext>
            </a:extLst>
          </p:cNvPr>
          <p:cNvSpPr txBox="1"/>
          <p:nvPr/>
        </p:nvSpPr>
        <p:spPr>
          <a:xfrm>
            <a:off x="2564921" y="5418964"/>
            <a:ext cx="9627079" cy="1200329"/>
          </a:xfrm>
          <a:prstGeom prst="rect">
            <a:avLst/>
          </a:prstGeom>
          <a:noFill/>
        </p:spPr>
        <p:txBody>
          <a:bodyPr wrap="square" rtlCol="0">
            <a:spAutoFit/>
          </a:bodyPr>
          <a:lstStyle/>
          <a:p>
            <a:r>
              <a:rPr lang="en-US" sz="3600" dirty="0" err="1">
                <a:solidFill>
                  <a:srgbClr val="FFF3AC"/>
                </a:solidFill>
                <a:latin typeface="Avenir Book" panose="02000503020000020003" pitchFamily="2" charset="0"/>
              </a:rPr>
              <a:t>Algunas</a:t>
            </a:r>
            <a:r>
              <a:rPr lang="en-US" sz="3600" dirty="0">
                <a:solidFill>
                  <a:srgbClr val="FFF3AC"/>
                </a:solidFill>
                <a:latin typeface="Avenir Book" panose="02000503020000020003" pitchFamily="2" charset="0"/>
              </a:rPr>
              <a:t> </a:t>
            </a:r>
            <a:r>
              <a:rPr lang="en-US" sz="3600" dirty="0" err="1">
                <a:solidFill>
                  <a:srgbClr val="FFF3AC"/>
                </a:solidFill>
                <a:latin typeface="Avenir Book" panose="02000503020000020003" pitchFamily="2" charset="0"/>
              </a:rPr>
              <a:t>cualidades</a:t>
            </a:r>
            <a:r>
              <a:rPr lang="en-US" sz="3600" dirty="0">
                <a:solidFill>
                  <a:srgbClr val="FFF3AC"/>
                </a:solidFill>
                <a:latin typeface="Avenir Book" panose="02000503020000020003" pitchFamily="2" charset="0"/>
              </a:rPr>
              <a:t> </a:t>
            </a:r>
            <a:r>
              <a:rPr lang="en-US" sz="3600" dirty="0" err="1">
                <a:solidFill>
                  <a:srgbClr val="FFF3AC"/>
                </a:solidFill>
                <a:latin typeface="Avenir Book" panose="02000503020000020003" pitchFamily="2" charset="0"/>
              </a:rPr>
              <a:t>hacen</a:t>
            </a:r>
            <a:r>
              <a:rPr lang="en-US" sz="3600" dirty="0">
                <a:solidFill>
                  <a:srgbClr val="FFF3AC"/>
                </a:solidFill>
                <a:latin typeface="Avenir Book" panose="02000503020000020003" pitchFamily="2" charset="0"/>
              </a:rPr>
              <a:t> que un hombre no sea </a:t>
            </a:r>
            <a:r>
              <a:rPr lang="en-US" sz="3600" dirty="0" err="1">
                <a:solidFill>
                  <a:srgbClr val="FFF3AC"/>
                </a:solidFill>
                <a:latin typeface="Avenir Book" panose="02000503020000020003" pitchFamily="2" charset="0"/>
              </a:rPr>
              <a:t>apto</a:t>
            </a:r>
            <a:r>
              <a:rPr lang="en-US" sz="3600" dirty="0">
                <a:solidFill>
                  <a:srgbClr val="FFF3AC"/>
                </a:solidFill>
                <a:latin typeface="Avenir Book" panose="02000503020000020003" pitchFamily="2" charset="0"/>
              </a:rPr>
              <a:t> para </a:t>
            </a:r>
            <a:r>
              <a:rPr lang="en-US" sz="3600" dirty="0" err="1">
                <a:solidFill>
                  <a:srgbClr val="FFF3AC"/>
                </a:solidFill>
                <a:latin typeface="Avenir Book" panose="02000503020000020003" pitchFamily="2" charset="0"/>
              </a:rPr>
              <a:t>pastorear</a:t>
            </a:r>
            <a:r>
              <a:rPr lang="en-US" sz="3600" dirty="0">
                <a:solidFill>
                  <a:srgbClr val="FFF3AC"/>
                </a:solidFill>
                <a:latin typeface="Avenir Book" panose="02000503020000020003" pitchFamily="2" charset="0"/>
              </a:rPr>
              <a:t> al pueblo de Dios</a:t>
            </a:r>
          </a:p>
        </p:txBody>
      </p:sp>
    </p:spTree>
    <p:extLst>
      <p:ext uri="{BB962C8B-B14F-4D97-AF65-F5344CB8AC3E}">
        <p14:creationId xmlns:p14="http://schemas.microsoft.com/office/powerpoint/2010/main" val="21352038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276FE-6BA7-E242-B9C2-AFA1EDE19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7D1622A-AF93-9846-86CE-95B177F200F9}"/>
              </a:ext>
            </a:extLst>
          </p:cNvPr>
          <p:cNvSpPr txBox="1"/>
          <p:nvPr/>
        </p:nvSpPr>
        <p:spPr>
          <a:xfrm>
            <a:off x="2863970" y="4311520"/>
            <a:ext cx="9094667" cy="1077218"/>
          </a:xfrm>
          <a:prstGeom prst="rect">
            <a:avLst/>
          </a:prstGeom>
          <a:noFill/>
        </p:spPr>
        <p:txBody>
          <a:bodyPr wrap="square" rtlCol="0">
            <a:spAutoFit/>
          </a:bodyPr>
          <a:lstStyle/>
          <a:p>
            <a:r>
              <a:rPr lang="en-US" sz="3200" dirty="0">
                <a:solidFill>
                  <a:srgbClr val="FFF3AC"/>
                </a:solidFill>
                <a:latin typeface="Avenir Book" panose="02000503020000020003" pitchFamily="2" charset="0"/>
              </a:rPr>
              <a:t>Some qualities are essential for God’s shepherds to better know and show concern for His flock</a:t>
            </a:r>
          </a:p>
        </p:txBody>
      </p:sp>
      <p:sp>
        <p:nvSpPr>
          <p:cNvPr id="5" name="TextBox 4">
            <a:extLst>
              <a:ext uri="{FF2B5EF4-FFF2-40B4-BE49-F238E27FC236}">
                <a16:creationId xmlns:a16="http://schemas.microsoft.com/office/drawing/2014/main" id="{234B2FE9-BCB3-114A-90F7-A0331BD1812E}"/>
              </a:ext>
            </a:extLst>
          </p:cNvPr>
          <p:cNvSpPr txBox="1"/>
          <p:nvPr/>
        </p:nvSpPr>
        <p:spPr>
          <a:xfrm>
            <a:off x="3286124" y="103049"/>
            <a:ext cx="3580501" cy="381642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a:latin typeface="Avenir Light" panose="02000503020000020003" pitchFamily="2" charset="0"/>
              </a:rPr>
              <a:t>respectable </a:t>
            </a:r>
          </a:p>
          <a:p>
            <a:pPr marL="285750" indent="-285750">
              <a:spcAft>
                <a:spcPts val="1200"/>
              </a:spcAft>
              <a:buFont typeface="Arial" panose="020B0604020202020204" pitchFamily="34" charset="0"/>
              <a:buChar char="•"/>
            </a:pPr>
            <a:r>
              <a:rPr lang="en-US" sz="3200" dirty="0">
                <a:latin typeface="Avenir Light" panose="02000503020000020003" pitchFamily="2" charset="0"/>
              </a:rPr>
              <a:t>hospitable </a:t>
            </a:r>
          </a:p>
          <a:p>
            <a:pPr marL="285750" indent="-285750">
              <a:spcAft>
                <a:spcPts val="1200"/>
              </a:spcAft>
              <a:buFont typeface="Arial" panose="020B0604020202020204" pitchFamily="34" charset="0"/>
              <a:buChar char="•"/>
            </a:pPr>
            <a:r>
              <a:rPr lang="en-US" sz="3200" dirty="0">
                <a:latin typeface="Avenir Light" panose="02000503020000020003" pitchFamily="2" charset="0"/>
              </a:rPr>
              <a:t>gentle </a:t>
            </a:r>
          </a:p>
          <a:p>
            <a:pPr marL="285750" indent="-285750">
              <a:spcAft>
                <a:spcPts val="1200"/>
              </a:spcAft>
              <a:buFont typeface="Arial" panose="020B0604020202020204" pitchFamily="34" charset="0"/>
              <a:buChar char="•"/>
            </a:pPr>
            <a:r>
              <a:rPr lang="en-US" sz="3200" dirty="0">
                <a:latin typeface="Avenir Light" panose="02000503020000020003" pitchFamily="2" charset="0"/>
              </a:rPr>
              <a:t>self-controlled </a:t>
            </a:r>
          </a:p>
          <a:p>
            <a:pPr marL="285750" indent="-285750">
              <a:spcAft>
                <a:spcPts val="1200"/>
              </a:spcAft>
              <a:buFont typeface="Arial" panose="020B0604020202020204" pitchFamily="34" charset="0"/>
              <a:buChar char="•"/>
            </a:pPr>
            <a:r>
              <a:rPr lang="en-US" sz="3200" dirty="0">
                <a:latin typeface="Avenir Light" panose="02000503020000020003" pitchFamily="2" charset="0"/>
              </a:rPr>
              <a:t>lover of good </a:t>
            </a:r>
          </a:p>
          <a:p>
            <a:pPr marL="285750" indent="-285750">
              <a:spcAft>
                <a:spcPts val="1200"/>
              </a:spcAft>
              <a:buFont typeface="Arial" panose="020B0604020202020204" pitchFamily="34" charset="0"/>
              <a:buChar char="•"/>
            </a:pPr>
            <a:r>
              <a:rPr lang="en-US" sz="3200" dirty="0">
                <a:latin typeface="Avenir Light" panose="02000503020000020003" pitchFamily="2" charset="0"/>
              </a:rPr>
              <a:t>upright</a:t>
            </a:r>
          </a:p>
        </p:txBody>
      </p:sp>
      <p:sp>
        <p:nvSpPr>
          <p:cNvPr id="2" name="TextBox 1">
            <a:extLst>
              <a:ext uri="{FF2B5EF4-FFF2-40B4-BE49-F238E27FC236}">
                <a16:creationId xmlns:a16="http://schemas.microsoft.com/office/drawing/2014/main" id="{3F093340-52D0-86CB-6F1B-30D0681C2099}"/>
              </a:ext>
            </a:extLst>
          </p:cNvPr>
          <p:cNvSpPr txBox="1"/>
          <p:nvPr/>
        </p:nvSpPr>
        <p:spPr>
          <a:xfrm>
            <a:off x="6866625" y="103048"/>
            <a:ext cx="4917057" cy="381642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err="1">
                <a:latin typeface="Avenir Light" panose="02000503020000020003" pitchFamily="2" charset="0"/>
              </a:rPr>
              <a:t>respetable</a:t>
            </a: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err="1">
                <a:latin typeface="Avenir Light" panose="02000503020000020003" pitchFamily="2" charset="0"/>
              </a:rPr>
              <a:t>hospitalario</a:t>
            </a: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err="1">
                <a:latin typeface="Avenir Light" panose="02000503020000020003" pitchFamily="2" charset="0"/>
              </a:rPr>
              <a:t>manso</a:t>
            </a: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err="1">
                <a:latin typeface="Avenir Light" panose="02000503020000020003" pitchFamily="2" charset="0"/>
              </a:rPr>
              <a:t>dominio</a:t>
            </a:r>
            <a:r>
              <a:rPr lang="en-US" sz="3200" dirty="0">
                <a:latin typeface="Avenir Light" panose="02000503020000020003" pitchFamily="2" charset="0"/>
              </a:rPr>
              <a:t> </a:t>
            </a:r>
            <a:r>
              <a:rPr lang="en-US" sz="3200" dirty="0" err="1">
                <a:latin typeface="Avenir Light" panose="02000503020000020003" pitchFamily="2" charset="0"/>
              </a:rPr>
              <a:t>propio</a:t>
            </a: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err="1">
                <a:latin typeface="Avenir Light" panose="02000503020000020003" pitchFamily="2" charset="0"/>
              </a:rPr>
              <a:t>amante</a:t>
            </a:r>
            <a:r>
              <a:rPr lang="en-US" sz="3200" dirty="0">
                <a:latin typeface="Avenir Light" panose="02000503020000020003" pitchFamily="2" charset="0"/>
              </a:rPr>
              <a:t> de lo bueno</a:t>
            </a:r>
          </a:p>
          <a:p>
            <a:pPr marL="285750" indent="-285750">
              <a:spcAft>
                <a:spcPts val="1200"/>
              </a:spcAft>
              <a:buFont typeface="Arial" panose="020B0604020202020204" pitchFamily="34" charset="0"/>
              <a:buChar char="•"/>
            </a:pPr>
            <a:r>
              <a:rPr lang="en-US" sz="3200" dirty="0">
                <a:latin typeface="Avenir Light" panose="02000503020000020003" pitchFamily="2" charset="0"/>
              </a:rPr>
              <a:t>recto</a:t>
            </a:r>
          </a:p>
        </p:txBody>
      </p:sp>
      <p:sp>
        <p:nvSpPr>
          <p:cNvPr id="6" name="TextBox 5">
            <a:extLst>
              <a:ext uri="{FF2B5EF4-FFF2-40B4-BE49-F238E27FC236}">
                <a16:creationId xmlns:a16="http://schemas.microsoft.com/office/drawing/2014/main" id="{B428061D-47B3-2A72-2E55-07DC348DD74E}"/>
              </a:ext>
            </a:extLst>
          </p:cNvPr>
          <p:cNvSpPr txBox="1"/>
          <p:nvPr/>
        </p:nvSpPr>
        <p:spPr>
          <a:xfrm>
            <a:off x="2863970" y="5388738"/>
            <a:ext cx="9094667" cy="1569660"/>
          </a:xfrm>
          <a:prstGeom prst="rect">
            <a:avLst/>
          </a:prstGeom>
          <a:noFill/>
        </p:spPr>
        <p:txBody>
          <a:bodyPr wrap="square" rtlCol="0">
            <a:spAutoFit/>
          </a:bodyPr>
          <a:lstStyle/>
          <a:p>
            <a:r>
              <a:rPr lang="en-US" sz="3200" dirty="0" err="1">
                <a:solidFill>
                  <a:srgbClr val="FFF3AC"/>
                </a:solidFill>
                <a:latin typeface="Avenir Book" panose="02000503020000020003" pitchFamily="2" charset="0"/>
              </a:rPr>
              <a:t>Algunas</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cualidades</a:t>
            </a:r>
            <a:r>
              <a:rPr lang="en-US" sz="3200" dirty="0">
                <a:solidFill>
                  <a:srgbClr val="FFF3AC"/>
                </a:solidFill>
                <a:latin typeface="Avenir Book" panose="02000503020000020003" pitchFamily="2" charset="0"/>
              </a:rPr>
              <a:t> son </a:t>
            </a:r>
            <a:r>
              <a:rPr lang="en-US" sz="3200" dirty="0" err="1">
                <a:solidFill>
                  <a:srgbClr val="FFF3AC"/>
                </a:solidFill>
                <a:latin typeface="Avenir Book" panose="02000503020000020003" pitchFamily="2" charset="0"/>
              </a:rPr>
              <a:t>esenciales</a:t>
            </a:r>
            <a:r>
              <a:rPr lang="en-US" sz="3200" dirty="0">
                <a:solidFill>
                  <a:srgbClr val="FFF3AC"/>
                </a:solidFill>
                <a:latin typeface="Avenir Book" panose="02000503020000020003" pitchFamily="2" charset="0"/>
              </a:rPr>
              <a:t> para que </a:t>
            </a:r>
            <a:r>
              <a:rPr lang="en-US" sz="3200" dirty="0" err="1">
                <a:solidFill>
                  <a:srgbClr val="FFF3AC"/>
                </a:solidFill>
                <a:latin typeface="Avenir Book" panose="02000503020000020003" pitchFamily="2" charset="0"/>
              </a:rPr>
              <a:t>los</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pastores</a:t>
            </a:r>
            <a:r>
              <a:rPr lang="en-US" sz="3200" dirty="0">
                <a:solidFill>
                  <a:srgbClr val="FFF3AC"/>
                </a:solidFill>
                <a:latin typeface="Avenir Book" panose="02000503020000020003" pitchFamily="2" charset="0"/>
              </a:rPr>
              <a:t> de Dios </a:t>
            </a:r>
            <a:r>
              <a:rPr lang="en-US" sz="3200" dirty="0" err="1">
                <a:solidFill>
                  <a:srgbClr val="FFF3AC"/>
                </a:solidFill>
                <a:latin typeface="Avenir Book" panose="02000503020000020003" pitchFamily="2" charset="0"/>
              </a:rPr>
              <a:t>conozcan</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mejor</a:t>
            </a:r>
            <a:r>
              <a:rPr lang="en-US" sz="3200" dirty="0">
                <a:solidFill>
                  <a:srgbClr val="FFF3AC"/>
                </a:solidFill>
                <a:latin typeface="Avenir Book" panose="02000503020000020003" pitchFamily="2" charset="0"/>
              </a:rPr>
              <a:t> a </a:t>
            </a:r>
            <a:r>
              <a:rPr lang="en-US" sz="3200" dirty="0" err="1">
                <a:solidFill>
                  <a:srgbClr val="FFF3AC"/>
                </a:solidFill>
                <a:latin typeface="Avenir Book" panose="02000503020000020003" pitchFamily="2" charset="0"/>
              </a:rPr>
              <a:t>su</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rebaño</a:t>
            </a:r>
            <a:r>
              <a:rPr lang="en-US" sz="3200" dirty="0">
                <a:solidFill>
                  <a:srgbClr val="FFF3AC"/>
                </a:solidFill>
                <a:latin typeface="Avenir Book" panose="02000503020000020003" pitchFamily="2" charset="0"/>
              </a:rPr>
              <a:t> y </a:t>
            </a:r>
            <a:r>
              <a:rPr lang="en-US" sz="3200" dirty="0" err="1">
                <a:solidFill>
                  <a:srgbClr val="FFF3AC"/>
                </a:solidFill>
                <a:latin typeface="Avenir Book" panose="02000503020000020003" pitchFamily="2" charset="0"/>
              </a:rPr>
              <a:t>muestren</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preocupación</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por</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él</a:t>
            </a:r>
            <a:r>
              <a:rPr lang="en-US" sz="3200" dirty="0">
                <a:solidFill>
                  <a:srgbClr val="FFF3AC"/>
                </a:solidFill>
                <a:latin typeface="Avenir Book" panose="02000503020000020003" pitchFamily="2" charset="0"/>
              </a:rPr>
              <a:t>.</a:t>
            </a:r>
          </a:p>
        </p:txBody>
      </p:sp>
    </p:spTree>
    <p:extLst>
      <p:ext uri="{BB962C8B-B14F-4D97-AF65-F5344CB8AC3E}">
        <p14:creationId xmlns:p14="http://schemas.microsoft.com/office/powerpoint/2010/main" val="415734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276FE-6BA7-E242-B9C2-AFA1EDE19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7D1622A-AF93-9846-86CE-95B177F200F9}"/>
              </a:ext>
            </a:extLst>
          </p:cNvPr>
          <p:cNvSpPr txBox="1"/>
          <p:nvPr/>
        </p:nvSpPr>
        <p:spPr>
          <a:xfrm>
            <a:off x="3105506" y="4290334"/>
            <a:ext cx="8853129" cy="1077218"/>
          </a:xfrm>
          <a:prstGeom prst="rect">
            <a:avLst/>
          </a:prstGeom>
          <a:noFill/>
        </p:spPr>
        <p:txBody>
          <a:bodyPr wrap="square" rtlCol="0">
            <a:spAutoFit/>
          </a:bodyPr>
          <a:lstStyle/>
          <a:p>
            <a:r>
              <a:rPr lang="en-US" sz="3200" dirty="0">
                <a:solidFill>
                  <a:srgbClr val="FFF3AC"/>
                </a:solidFill>
                <a:latin typeface="Avenir Book" panose="02000503020000020003" pitchFamily="2" charset="0"/>
              </a:rPr>
              <a:t>Some qualities are essential for God’s shepherds to feed and protect His flock</a:t>
            </a:r>
          </a:p>
        </p:txBody>
      </p:sp>
      <p:sp>
        <p:nvSpPr>
          <p:cNvPr id="5" name="TextBox 4">
            <a:extLst>
              <a:ext uri="{FF2B5EF4-FFF2-40B4-BE49-F238E27FC236}">
                <a16:creationId xmlns:a16="http://schemas.microsoft.com/office/drawing/2014/main" id="{234B2FE9-BCB3-114A-90F7-A0331BD1812E}"/>
              </a:ext>
            </a:extLst>
          </p:cNvPr>
          <p:cNvSpPr txBox="1"/>
          <p:nvPr/>
        </p:nvSpPr>
        <p:spPr>
          <a:xfrm>
            <a:off x="3268872" y="372993"/>
            <a:ext cx="4046328" cy="366254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a:latin typeface="Avenir Light" panose="02000503020000020003" pitchFamily="2" charset="0"/>
              </a:rPr>
              <a:t>sober-minded </a:t>
            </a:r>
          </a:p>
          <a:p>
            <a:pPr marL="285750" indent="-285750">
              <a:spcAft>
                <a:spcPts val="1200"/>
              </a:spcAft>
              <a:buFont typeface="Arial" panose="020B0604020202020204" pitchFamily="34" charset="0"/>
              <a:buChar char="•"/>
            </a:pPr>
            <a:r>
              <a:rPr lang="en-US" sz="3200" dirty="0">
                <a:latin typeface="Avenir Light" panose="02000503020000020003" pitchFamily="2" charset="0"/>
              </a:rPr>
              <a:t>able to teach </a:t>
            </a:r>
          </a:p>
          <a:p>
            <a:pPr marL="285750" indent="-285750">
              <a:spcAft>
                <a:spcPts val="1200"/>
              </a:spcAft>
              <a:buFont typeface="Arial" panose="020B0604020202020204" pitchFamily="34" charset="0"/>
              <a:buChar char="•"/>
            </a:pPr>
            <a:r>
              <a:rPr lang="en-US" sz="3200" dirty="0">
                <a:latin typeface="Avenir Light" panose="02000503020000020003" pitchFamily="2" charset="0"/>
              </a:rPr>
              <a:t>holy </a:t>
            </a:r>
          </a:p>
          <a:p>
            <a:pPr marL="285750" indent="-285750">
              <a:spcAft>
                <a:spcPts val="1200"/>
              </a:spcAft>
              <a:buFont typeface="Arial" panose="020B0604020202020204" pitchFamily="34" charset="0"/>
              <a:buChar char="•"/>
            </a:pPr>
            <a:r>
              <a:rPr lang="en-US" sz="3200" dirty="0">
                <a:latin typeface="Avenir Light" panose="02000503020000020003" pitchFamily="2" charset="0"/>
              </a:rPr>
              <a:t>disciplined </a:t>
            </a:r>
          </a:p>
          <a:p>
            <a:pPr marL="285750" indent="-285750">
              <a:spcAft>
                <a:spcPts val="1200"/>
              </a:spcAft>
              <a:buFont typeface="Arial" panose="020B0604020202020204" pitchFamily="34" charset="0"/>
              <a:buChar char="•"/>
            </a:pPr>
            <a:r>
              <a:rPr lang="en-US" sz="3200" dirty="0">
                <a:latin typeface="Avenir Light" panose="02000503020000020003" pitchFamily="2" charset="0"/>
              </a:rPr>
              <a:t>holds fast to the trustworthy word</a:t>
            </a:r>
          </a:p>
        </p:txBody>
      </p:sp>
      <p:sp>
        <p:nvSpPr>
          <p:cNvPr id="2" name="TextBox 1">
            <a:extLst>
              <a:ext uri="{FF2B5EF4-FFF2-40B4-BE49-F238E27FC236}">
                <a16:creationId xmlns:a16="http://schemas.microsoft.com/office/drawing/2014/main" id="{D1ACB379-9286-BDE4-75AA-80837E726E3F}"/>
              </a:ext>
            </a:extLst>
          </p:cNvPr>
          <p:cNvSpPr txBox="1"/>
          <p:nvPr/>
        </p:nvSpPr>
        <p:spPr>
          <a:xfrm>
            <a:off x="7605127" y="372992"/>
            <a:ext cx="4046328" cy="366254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a:latin typeface="Avenir Light" panose="02000503020000020003" pitchFamily="2" charset="0"/>
              </a:rPr>
              <a:t>de </a:t>
            </a:r>
            <a:r>
              <a:rPr lang="en-US" sz="3200" dirty="0" err="1">
                <a:latin typeface="Avenir Light" panose="02000503020000020003" pitchFamily="2" charset="0"/>
              </a:rPr>
              <a:t>mente</a:t>
            </a:r>
            <a:r>
              <a:rPr lang="en-US" sz="3200" dirty="0">
                <a:latin typeface="Avenir Light" panose="02000503020000020003" pitchFamily="2" charset="0"/>
              </a:rPr>
              <a:t> </a:t>
            </a:r>
            <a:r>
              <a:rPr lang="en-US" sz="3200" dirty="0" err="1">
                <a:latin typeface="Avenir Light" panose="02000503020000020003" pitchFamily="2" charset="0"/>
              </a:rPr>
              <a:t>sobrio</a:t>
            </a: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err="1">
                <a:latin typeface="Avenir Light" panose="02000503020000020003" pitchFamily="2" charset="0"/>
              </a:rPr>
              <a:t>apto</a:t>
            </a:r>
            <a:r>
              <a:rPr lang="en-US" sz="3200" dirty="0">
                <a:latin typeface="Avenir Light" panose="02000503020000020003" pitchFamily="2" charset="0"/>
              </a:rPr>
              <a:t> para </a:t>
            </a:r>
            <a:r>
              <a:rPr lang="en-US" sz="3200" dirty="0" err="1">
                <a:latin typeface="Avenir Light" panose="02000503020000020003" pitchFamily="2" charset="0"/>
              </a:rPr>
              <a:t>enseñar</a:t>
            </a: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a:latin typeface="Avenir Light" panose="02000503020000020003" pitchFamily="2" charset="0"/>
              </a:rPr>
              <a:t>santo</a:t>
            </a:r>
          </a:p>
          <a:p>
            <a:pPr marL="285750" indent="-285750">
              <a:spcAft>
                <a:spcPts val="1200"/>
              </a:spcAft>
              <a:buFont typeface="Arial" panose="020B0604020202020204" pitchFamily="34" charset="0"/>
              <a:buChar char="•"/>
            </a:pPr>
            <a:r>
              <a:rPr lang="en-US" sz="3200" dirty="0" err="1">
                <a:latin typeface="Avenir Light" panose="02000503020000020003" pitchFamily="2" charset="0"/>
              </a:rPr>
              <a:t>disciplinado</a:t>
            </a: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err="1">
                <a:latin typeface="Avenir Light" panose="02000503020000020003" pitchFamily="2" charset="0"/>
              </a:rPr>
              <a:t>retiene</a:t>
            </a:r>
            <a:r>
              <a:rPr lang="en-US" sz="3200" dirty="0">
                <a:latin typeface="Avenir Light" panose="02000503020000020003" pitchFamily="2" charset="0"/>
              </a:rPr>
              <a:t> la palabra </a:t>
            </a:r>
            <a:r>
              <a:rPr lang="en-US" sz="3200" dirty="0" err="1">
                <a:latin typeface="Avenir Light" panose="02000503020000020003" pitchFamily="2" charset="0"/>
              </a:rPr>
              <a:t>fiel</a:t>
            </a:r>
            <a:endParaRPr lang="en-US" sz="3200" dirty="0">
              <a:latin typeface="Avenir Light" panose="02000503020000020003" pitchFamily="2" charset="0"/>
            </a:endParaRPr>
          </a:p>
        </p:txBody>
      </p:sp>
      <p:sp>
        <p:nvSpPr>
          <p:cNvPr id="6" name="TextBox 5">
            <a:extLst>
              <a:ext uri="{FF2B5EF4-FFF2-40B4-BE49-F238E27FC236}">
                <a16:creationId xmlns:a16="http://schemas.microsoft.com/office/drawing/2014/main" id="{E81C539A-F257-A37E-972F-AF024277DD3B}"/>
              </a:ext>
            </a:extLst>
          </p:cNvPr>
          <p:cNvSpPr txBox="1"/>
          <p:nvPr/>
        </p:nvSpPr>
        <p:spPr>
          <a:xfrm>
            <a:off x="3105506" y="5367553"/>
            <a:ext cx="8853129" cy="1569660"/>
          </a:xfrm>
          <a:prstGeom prst="rect">
            <a:avLst/>
          </a:prstGeom>
          <a:noFill/>
        </p:spPr>
        <p:txBody>
          <a:bodyPr wrap="square" rtlCol="0">
            <a:spAutoFit/>
          </a:bodyPr>
          <a:lstStyle/>
          <a:p>
            <a:r>
              <a:rPr lang="en-US" sz="3200" dirty="0" err="1">
                <a:solidFill>
                  <a:srgbClr val="FFF3AC"/>
                </a:solidFill>
                <a:latin typeface="Avenir Book" panose="02000503020000020003" pitchFamily="2" charset="0"/>
              </a:rPr>
              <a:t>Algunas</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cualidades</a:t>
            </a:r>
            <a:r>
              <a:rPr lang="en-US" sz="3200" dirty="0">
                <a:solidFill>
                  <a:srgbClr val="FFF3AC"/>
                </a:solidFill>
                <a:latin typeface="Avenir Book" panose="02000503020000020003" pitchFamily="2" charset="0"/>
              </a:rPr>
              <a:t> son </a:t>
            </a:r>
            <a:r>
              <a:rPr lang="en-US" sz="3200" dirty="0" err="1">
                <a:solidFill>
                  <a:srgbClr val="FFF3AC"/>
                </a:solidFill>
                <a:latin typeface="Avenir Book" panose="02000503020000020003" pitchFamily="2" charset="0"/>
              </a:rPr>
              <a:t>esenciales</a:t>
            </a:r>
            <a:r>
              <a:rPr lang="en-US" sz="3200" dirty="0">
                <a:solidFill>
                  <a:srgbClr val="FFF3AC"/>
                </a:solidFill>
                <a:latin typeface="Avenir Book" panose="02000503020000020003" pitchFamily="2" charset="0"/>
              </a:rPr>
              <a:t> para que </a:t>
            </a:r>
            <a:r>
              <a:rPr lang="en-US" sz="3200" dirty="0" err="1">
                <a:solidFill>
                  <a:srgbClr val="FFF3AC"/>
                </a:solidFill>
                <a:latin typeface="Avenir Book" panose="02000503020000020003" pitchFamily="2" charset="0"/>
              </a:rPr>
              <a:t>los</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pastores</a:t>
            </a:r>
            <a:r>
              <a:rPr lang="en-US" sz="3200" dirty="0">
                <a:solidFill>
                  <a:srgbClr val="FFF3AC"/>
                </a:solidFill>
                <a:latin typeface="Avenir Book" panose="02000503020000020003" pitchFamily="2" charset="0"/>
              </a:rPr>
              <a:t> de Dios </a:t>
            </a:r>
            <a:r>
              <a:rPr lang="en-US" sz="3200" dirty="0" err="1">
                <a:solidFill>
                  <a:srgbClr val="FFF3AC"/>
                </a:solidFill>
                <a:latin typeface="Avenir Book" panose="02000503020000020003" pitchFamily="2" charset="0"/>
              </a:rPr>
              <a:t>alimenten</a:t>
            </a:r>
            <a:r>
              <a:rPr lang="en-US" sz="3200" dirty="0">
                <a:solidFill>
                  <a:srgbClr val="FFF3AC"/>
                </a:solidFill>
                <a:latin typeface="Avenir Book" panose="02000503020000020003" pitchFamily="2" charset="0"/>
              </a:rPr>
              <a:t> y </a:t>
            </a:r>
            <a:r>
              <a:rPr lang="en-US" sz="3200" dirty="0" err="1">
                <a:solidFill>
                  <a:srgbClr val="FFF3AC"/>
                </a:solidFill>
                <a:latin typeface="Avenir Book" panose="02000503020000020003" pitchFamily="2" charset="0"/>
              </a:rPr>
              <a:t>protejan</a:t>
            </a:r>
            <a:r>
              <a:rPr lang="en-US" sz="3200" dirty="0">
                <a:solidFill>
                  <a:srgbClr val="FFF3AC"/>
                </a:solidFill>
                <a:latin typeface="Avenir Book" panose="02000503020000020003" pitchFamily="2" charset="0"/>
              </a:rPr>
              <a:t> a </a:t>
            </a:r>
            <a:r>
              <a:rPr lang="en-US" sz="3200" dirty="0" err="1">
                <a:solidFill>
                  <a:srgbClr val="FFF3AC"/>
                </a:solidFill>
                <a:latin typeface="Avenir Book" panose="02000503020000020003" pitchFamily="2" charset="0"/>
              </a:rPr>
              <a:t>su</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rebaño</a:t>
            </a:r>
            <a:endParaRPr lang="en-US" sz="3200" dirty="0">
              <a:solidFill>
                <a:srgbClr val="FFF3AC"/>
              </a:solidFill>
              <a:latin typeface="Avenir Book" panose="02000503020000020003" pitchFamily="2" charset="0"/>
            </a:endParaRPr>
          </a:p>
        </p:txBody>
      </p:sp>
    </p:spTree>
    <p:extLst>
      <p:ext uri="{BB962C8B-B14F-4D97-AF65-F5344CB8AC3E}">
        <p14:creationId xmlns:p14="http://schemas.microsoft.com/office/powerpoint/2010/main" val="20917236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276FE-6BA7-E242-B9C2-AFA1EDE19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7D1622A-AF93-9846-86CE-95B177F200F9}"/>
              </a:ext>
            </a:extLst>
          </p:cNvPr>
          <p:cNvSpPr txBox="1"/>
          <p:nvPr/>
        </p:nvSpPr>
        <p:spPr>
          <a:xfrm>
            <a:off x="3230706" y="4235389"/>
            <a:ext cx="8905876" cy="1077218"/>
          </a:xfrm>
          <a:prstGeom prst="rect">
            <a:avLst/>
          </a:prstGeom>
          <a:noFill/>
        </p:spPr>
        <p:txBody>
          <a:bodyPr wrap="square" rtlCol="0">
            <a:spAutoFit/>
          </a:bodyPr>
          <a:lstStyle/>
          <a:p>
            <a:r>
              <a:rPr lang="en-US" sz="3200" dirty="0">
                <a:solidFill>
                  <a:srgbClr val="FFF3AC"/>
                </a:solidFill>
                <a:latin typeface="Avenir Book" panose="02000503020000020003" pitchFamily="2" charset="0"/>
              </a:rPr>
              <a:t>Some qualities emphasize the development of character necessary to shepherd the flock.</a:t>
            </a:r>
          </a:p>
        </p:txBody>
      </p:sp>
      <p:sp>
        <p:nvSpPr>
          <p:cNvPr id="5" name="TextBox 4">
            <a:extLst>
              <a:ext uri="{FF2B5EF4-FFF2-40B4-BE49-F238E27FC236}">
                <a16:creationId xmlns:a16="http://schemas.microsoft.com/office/drawing/2014/main" id="{234B2FE9-BCB3-114A-90F7-A0331BD1812E}"/>
              </a:ext>
            </a:extLst>
          </p:cNvPr>
          <p:cNvSpPr txBox="1"/>
          <p:nvPr/>
        </p:nvSpPr>
        <p:spPr>
          <a:xfrm>
            <a:off x="3230706" y="124064"/>
            <a:ext cx="4277532" cy="400109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a:latin typeface="Avenir Light" panose="02000503020000020003" pitchFamily="2" charset="0"/>
              </a:rPr>
              <a:t>not a new convert </a:t>
            </a:r>
            <a:br>
              <a:rPr lang="en-US" sz="3200" dirty="0">
                <a:latin typeface="Avenir Light" panose="02000503020000020003" pitchFamily="2" charset="0"/>
              </a:rPr>
            </a:b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a:latin typeface="Avenir Light" panose="02000503020000020003" pitchFamily="2" charset="0"/>
              </a:rPr>
              <a:t>good reputation with those outside the church </a:t>
            </a:r>
          </a:p>
          <a:p>
            <a:pPr marL="285750" indent="-285750">
              <a:spcAft>
                <a:spcPts val="1200"/>
              </a:spcAft>
              <a:buFont typeface="Arial" panose="020B0604020202020204" pitchFamily="34" charset="0"/>
              <a:buChar char="•"/>
            </a:pPr>
            <a:r>
              <a:rPr lang="en-US" sz="3200" dirty="0">
                <a:latin typeface="Avenir Light" panose="02000503020000020003" pitchFamily="2" charset="0"/>
              </a:rPr>
              <a:t>husband of one wife </a:t>
            </a:r>
          </a:p>
          <a:p>
            <a:pPr marL="285750" indent="-285750">
              <a:spcAft>
                <a:spcPts val="1200"/>
              </a:spcAft>
              <a:buFont typeface="Arial" panose="020B0604020202020204" pitchFamily="34" charset="0"/>
              <a:buChar char="•"/>
            </a:pPr>
            <a:r>
              <a:rPr lang="en-US" sz="3200" dirty="0">
                <a:latin typeface="Avenir Light" panose="02000503020000020003" pitchFamily="2" charset="0"/>
              </a:rPr>
              <a:t>children who believe</a:t>
            </a:r>
          </a:p>
        </p:txBody>
      </p:sp>
      <p:sp>
        <p:nvSpPr>
          <p:cNvPr id="2" name="TextBox 1">
            <a:extLst>
              <a:ext uri="{FF2B5EF4-FFF2-40B4-BE49-F238E27FC236}">
                <a16:creationId xmlns:a16="http://schemas.microsoft.com/office/drawing/2014/main" id="{0EFEBBB5-172F-91E0-B3A8-4FC9CF35DF3D}"/>
              </a:ext>
            </a:extLst>
          </p:cNvPr>
          <p:cNvSpPr txBox="1"/>
          <p:nvPr/>
        </p:nvSpPr>
        <p:spPr>
          <a:xfrm>
            <a:off x="3230706" y="5472016"/>
            <a:ext cx="8905876" cy="1077218"/>
          </a:xfrm>
          <a:prstGeom prst="rect">
            <a:avLst/>
          </a:prstGeom>
          <a:noFill/>
        </p:spPr>
        <p:txBody>
          <a:bodyPr wrap="square" rtlCol="0">
            <a:spAutoFit/>
          </a:bodyPr>
          <a:lstStyle/>
          <a:p>
            <a:r>
              <a:rPr lang="en-US" sz="3200" dirty="0" err="1">
                <a:solidFill>
                  <a:srgbClr val="FFF3AC"/>
                </a:solidFill>
                <a:latin typeface="Avenir Book" panose="02000503020000020003" pitchFamily="2" charset="0"/>
              </a:rPr>
              <a:t>Algunas</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cualidades</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enfatizan</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el</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desarrollo</a:t>
            </a:r>
            <a:r>
              <a:rPr lang="en-US" sz="3200" dirty="0">
                <a:solidFill>
                  <a:srgbClr val="FFF3AC"/>
                </a:solidFill>
                <a:latin typeface="Avenir Book" panose="02000503020000020003" pitchFamily="2" charset="0"/>
              </a:rPr>
              <a:t> del </a:t>
            </a:r>
            <a:r>
              <a:rPr lang="en-US" sz="3200" dirty="0" err="1">
                <a:solidFill>
                  <a:srgbClr val="FFF3AC"/>
                </a:solidFill>
                <a:latin typeface="Avenir Book" panose="02000503020000020003" pitchFamily="2" charset="0"/>
              </a:rPr>
              <a:t>carácter</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necesario</a:t>
            </a:r>
            <a:r>
              <a:rPr lang="en-US" sz="3200" dirty="0">
                <a:solidFill>
                  <a:srgbClr val="FFF3AC"/>
                </a:solidFill>
                <a:latin typeface="Avenir Book" panose="02000503020000020003" pitchFamily="2" charset="0"/>
              </a:rPr>
              <a:t> para </a:t>
            </a:r>
            <a:r>
              <a:rPr lang="en-US" sz="3200" dirty="0" err="1">
                <a:solidFill>
                  <a:srgbClr val="FFF3AC"/>
                </a:solidFill>
                <a:latin typeface="Avenir Book" panose="02000503020000020003" pitchFamily="2" charset="0"/>
              </a:rPr>
              <a:t>pastorear</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el</a:t>
            </a:r>
            <a:r>
              <a:rPr lang="en-US" sz="3200" dirty="0">
                <a:solidFill>
                  <a:srgbClr val="FFF3AC"/>
                </a:solidFill>
                <a:latin typeface="Avenir Book" panose="02000503020000020003" pitchFamily="2" charset="0"/>
              </a:rPr>
              <a:t> </a:t>
            </a:r>
            <a:r>
              <a:rPr lang="en-US" sz="3200" dirty="0" err="1">
                <a:solidFill>
                  <a:srgbClr val="FFF3AC"/>
                </a:solidFill>
                <a:latin typeface="Avenir Book" panose="02000503020000020003" pitchFamily="2" charset="0"/>
              </a:rPr>
              <a:t>rebaño</a:t>
            </a:r>
            <a:r>
              <a:rPr lang="en-US" sz="3200" dirty="0">
                <a:solidFill>
                  <a:srgbClr val="FFF3AC"/>
                </a:solidFill>
                <a:latin typeface="Avenir Book" panose="02000503020000020003" pitchFamily="2" charset="0"/>
              </a:rPr>
              <a:t>.</a:t>
            </a:r>
          </a:p>
        </p:txBody>
      </p:sp>
      <p:sp>
        <p:nvSpPr>
          <p:cNvPr id="6" name="TextBox 5">
            <a:extLst>
              <a:ext uri="{FF2B5EF4-FFF2-40B4-BE49-F238E27FC236}">
                <a16:creationId xmlns:a16="http://schemas.microsoft.com/office/drawing/2014/main" id="{25C3BF39-693A-D760-F212-04E9BE2752C1}"/>
              </a:ext>
            </a:extLst>
          </p:cNvPr>
          <p:cNvSpPr txBox="1"/>
          <p:nvPr/>
        </p:nvSpPr>
        <p:spPr>
          <a:xfrm>
            <a:off x="7578672" y="124064"/>
            <a:ext cx="4613328" cy="400109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a:latin typeface="Avenir Light" panose="02000503020000020003" pitchFamily="2" charset="0"/>
              </a:rPr>
              <a:t>no es un nuevo converso</a:t>
            </a:r>
          </a:p>
          <a:p>
            <a:pPr marL="285750" indent="-285750">
              <a:spcAft>
                <a:spcPts val="1200"/>
              </a:spcAft>
              <a:buFont typeface="Arial" panose="020B0604020202020204" pitchFamily="34" charset="0"/>
              <a:buChar char="•"/>
            </a:pPr>
            <a:r>
              <a:rPr lang="en-US" sz="3200" dirty="0" err="1">
                <a:latin typeface="Avenir Light" panose="02000503020000020003" pitchFamily="2" charset="0"/>
              </a:rPr>
              <a:t>buena</a:t>
            </a:r>
            <a:r>
              <a:rPr lang="en-US" sz="3200" dirty="0">
                <a:latin typeface="Avenir Light" panose="02000503020000020003" pitchFamily="2" charset="0"/>
              </a:rPr>
              <a:t> </a:t>
            </a:r>
            <a:r>
              <a:rPr lang="en-US" sz="3200" dirty="0" err="1">
                <a:latin typeface="Avenir Light" panose="02000503020000020003" pitchFamily="2" charset="0"/>
              </a:rPr>
              <a:t>reputación</a:t>
            </a:r>
            <a:r>
              <a:rPr lang="en-US" sz="3200" dirty="0">
                <a:latin typeface="Avenir Light" panose="02000503020000020003" pitchFamily="2" charset="0"/>
              </a:rPr>
              <a:t> con </a:t>
            </a:r>
            <a:r>
              <a:rPr lang="en-US" sz="3200" dirty="0" err="1">
                <a:latin typeface="Avenir Light" panose="02000503020000020003" pitchFamily="2" charset="0"/>
              </a:rPr>
              <a:t>aquellos</a:t>
            </a:r>
            <a:r>
              <a:rPr lang="en-US" sz="3200" dirty="0">
                <a:latin typeface="Avenir Light" panose="02000503020000020003" pitchFamily="2" charset="0"/>
              </a:rPr>
              <a:t> </a:t>
            </a:r>
            <a:r>
              <a:rPr lang="en-US" sz="3200" dirty="0" err="1">
                <a:latin typeface="Avenir Light" panose="02000503020000020003" pitchFamily="2" charset="0"/>
              </a:rPr>
              <a:t>fuera</a:t>
            </a:r>
            <a:r>
              <a:rPr lang="en-US" sz="3200" dirty="0">
                <a:latin typeface="Avenir Light" panose="02000503020000020003" pitchFamily="2" charset="0"/>
              </a:rPr>
              <a:t> de la </a:t>
            </a:r>
            <a:r>
              <a:rPr lang="en-US" sz="3200" dirty="0" err="1">
                <a:latin typeface="Avenir Light" panose="02000503020000020003" pitchFamily="2" charset="0"/>
              </a:rPr>
              <a:t>iglesia</a:t>
            </a: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err="1">
                <a:latin typeface="Avenir Light" panose="02000503020000020003" pitchFamily="2" charset="0"/>
              </a:rPr>
              <a:t>marido</a:t>
            </a:r>
            <a:r>
              <a:rPr lang="en-US" sz="3200" dirty="0">
                <a:latin typeface="Avenir Light" panose="02000503020000020003" pitchFamily="2" charset="0"/>
              </a:rPr>
              <a:t> de </a:t>
            </a:r>
            <a:r>
              <a:rPr lang="en-US" sz="3200" dirty="0" err="1">
                <a:latin typeface="Avenir Light" panose="02000503020000020003" pitchFamily="2" charset="0"/>
              </a:rPr>
              <a:t>una</a:t>
            </a:r>
            <a:r>
              <a:rPr lang="en-US" sz="3200" dirty="0">
                <a:latin typeface="Avenir Light" panose="02000503020000020003" pitchFamily="2" charset="0"/>
              </a:rPr>
              <a:t> </a:t>
            </a:r>
            <a:r>
              <a:rPr lang="en-US" sz="3200" dirty="0" err="1">
                <a:latin typeface="Avenir Light" panose="02000503020000020003" pitchFamily="2" charset="0"/>
              </a:rPr>
              <a:t>esposa</a:t>
            </a:r>
            <a:endParaRPr lang="en-US" sz="3200" dirty="0">
              <a:latin typeface="Avenir Light" panose="02000503020000020003" pitchFamily="2" charset="0"/>
            </a:endParaRPr>
          </a:p>
          <a:p>
            <a:pPr marL="285750" indent="-285750">
              <a:spcAft>
                <a:spcPts val="1200"/>
              </a:spcAft>
              <a:buFont typeface="Arial" panose="020B0604020202020204" pitchFamily="34" charset="0"/>
              <a:buChar char="•"/>
            </a:pPr>
            <a:r>
              <a:rPr lang="en-US" sz="3200" dirty="0" err="1">
                <a:latin typeface="Avenir Light" panose="02000503020000020003" pitchFamily="2" charset="0"/>
              </a:rPr>
              <a:t>niños</a:t>
            </a:r>
            <a:r>
              <a:rPr lang="en-US" sz="3200" dirty="0">
                <a:latin typeface="Avenir Light" panose="02000503020000020003" pitchFamily="2" charset="0"/>
              </a:rPr>
              <a:t> que </a:t>
            </a:r>
            <a:r>
              <a:rPr lang="en-US" sz="3200" dirty="0" err="1">
                <a:latin typeface="Avenir Light" panose="02000503020000020003" pitchFamily="2" charset="0"/>
              </a:rPr>
              <a:t>creen</a:t>
            </a:r>
            <a:endParaRPr lang="en-US" sz="3200" dirty="0">
              <a:latin typeface="Avenir Light" panose="02000503020000020003" pitchFamily="2" charset="0"/>
            </a:endParaRPr>
          </a:p>
        </p:txBody>
      </p:sp>
    </p:spTree>
    <p:extLst>
      <p:ext uri="{BB962C8B-B14F-4D97-AF65-F5344CB8AC3E}">
        <p14:creationId xmlns:p14="http://schemas.microsoft.com/office/powerpoint/2010/main" val="11248400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1884</TotalTime>
  <Words>604</Words>
  <Application>Microsoft Macintosh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Calibri</vt:lpstr>
      <vt:lpstr>Avenir Book</vt:lpstr>
      <vt:lpstr>Avenir Next Ultra Light</vt:lpstr>
      <vt:lpstr>Avenir Medium</vt:lpstr>
      <vt:lpstr>Calibri Light</vt:lpstr>
      <vt:lpstr>Arial</vt:lpstr>
      <vt:lpstr>Avenir Next Heavy</vt:lpstr>
      <vt:lpstr>Avenir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8</cp:revision>
  <dcterms:created xsi:type="dcterms:W3CDTF">2023-08-30T15:39:13Z</dcterms:created>
  <dcterms:modified xsi:type="dcterms:W3CDTF">2023-09-17T12:03:42Z</dcterms:modified>
</cp:coreProperties>
</file>