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6" r:id="rId10"/>
    <p:sldId id="268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7E09-3009-FABC-8611-23FCCCF9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F6A41-9726-76D6-2A91-4CF55B826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86B7-0F30-EE39-D0D7-9BABF05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A54A-2BC7-2235-69E0-7E84DE6A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9190C-68FB-0D39-496A-64BE7C00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6337-7FE6-C19F-CD71-951A77E4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6BFD1-D131-6511-731B-B4205B3F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D35B-FEEC-A2F5-0950-DAF0B876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0D47-5219-CC13-B47B-868654BD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A217-2D28-F690-3EFF-AFD851E8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19016-4240-098E-0530-E74090D1B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34252-B31C-CFB7-352E-36BC73944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EC0B-2158-F526-94C3-BAC8AA0F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79414-7C83-9CEA-F8DC-DE9DFAB0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2CEAA-7408-E581-B09B-AF46A60A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AC70-35EA-37B5-23D0-B9286FC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D626-BA3C-FB13-CDEC-F0FF468C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F08C-9D36-8ACF-C349-1355A05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BC4E-FF1A-03C6-BA50-CE98D466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B3FD-02A9-99A8-45D6-7EFB25D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7AE0-3553-557A-BA2F-F9E1F7A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8E44-8A20-565B-7885-569893A2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3D95-74BB-0723-5855-6C5D5928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D18B-5C7B-2004-CB8B-B965B17C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35BB-D200-2993-9232-25CACED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8ADD-E518-1B3E-EF88-B623DA50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0F64-F7F7-2336-F82F-4B3CF31C2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798AD-0D88-2730-2214-FD34CDE7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0B7F-6385-0AE0-E373-4831052D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B97A-9633-E9FF-5C94-60FAFC6F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3369F-4255-0582-69D1-A4BF777A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9BF9-DC10-5D50-D135-2E149478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4950-E80A-3942-E8B4-09F36D32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EF90-EC0C-7105-62CC-94D8E72D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61CE4-9DC0-85B4-0973-DE04ACB14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7FEC9-1FDA-CA3C-DC17-1D807EE0B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8F313-AE6C-7C67-FC8B-851C2F8E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19DFB-7CB5-50C4-7911-3CADB59E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57E29-B2D6-1B46-502D-689522AB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5107-153B-57C3-83E0-5977F833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0963C-C928-FDCB-CDD5-8149EDC5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9F817-3CEE-3AD9-3454-60EAB350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B884-9DA0-0B0B-115E-430376F0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BBEA8-74E0-74A7-BCA1-7CC531F8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14B8-CBD5-5F4F-D55E-0A059F94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3869F-2294-ECAF-E26F-2B757B8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DB61-2ABC-7558-F6A1-21B7A296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4946-FCA3-2EFC-0B04-9C88C5B7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A7024-3CA0-5C0C-DFA1-778A323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1E52-1155-906C-A967-EE243004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700BD-3DFD-33AC-999C-3D22B9CD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2AA30-5820-A136-9D26-066D254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C7C-C753-00CF-26C7-79DEF5ED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42E74-D619-5AAD-8DC5-68B7BD39F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7B527-BACE-8B06-BCAC-4EBF50B97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D080-DEBD-6473-0804-F1AE62CE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0280D-F948-2BD0-B1DE-D69A30A3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AD44-2880-B4B6-59F4-84CBC802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7F28D-0796-C507-493B-FB0B06B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6984-7E5B-260F-9EFE-4074EFF0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4880E-7F94-91EC-7DD1-33724304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7005-8938-44D4-8280-21F6E983061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C9E7-ED37-CC4B-6095-AC184145C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FDC2B-BF1C-B6B4-AF48-2B7D28B8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D587-4B9B-0327-45C5-6D7C5211D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01723-7507-890D-8CE1-AB5FA9126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leading to a cross">
            <a:extLst>
              <a:ext uri="{FF2B5EF4-FFF2-40B4-BE49-F238E27FC236}">
                <a16:creationId xmlns:a16="http://schemas.microsoft.com/office/drawing/2014/main" id="{4BCB1D6B-719D-BF68-C3EE-77FCCF28D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60CB4-030A-C49B-E1DB-765D589A58B2}"/>
              </a:ext>
            </a:extLst>
          </p:cNvPr>
          <p:cNvSpPr txBox="1"/>
          <p:nvPr/>
        </p:nvSpPr>
        <p:spPr>
          <a:xfrm>
            <a:off x="755780" y="3816220"/>
            <a:ext cx="10618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ahnschrift Condensed" panose="020B0502040204020203" pitchFamily="34" charset="0"/>
              </a:rPr>
              <a:t>Class 2, Luke/Acts</a:t>
            </a:r>
          </a:p>
        </p:txBody>
      </p:sp>
    </p:spTree>
    <p:extLst>
      <p:ext uri="{BB962C8B-B14F-4D97-AF65-F5344CB8AC3E}">
        <p14:creationId xmlns:p14="http://schemas.microsoft.com/office/powerpoint/2010/main" val="585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8461F47D-C3C0-1400-8B8D-F4C4CC8A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2067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0B5-4F3A-66DE-38B1-EDDA1CC3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B6AF-B2DE-6156-DD1E-8BA81D16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3200" dirty="0"/>
              <a:t>Looking at Luke/Acts (the built-in sequel)</a:t>
            </a:r>
          </a:p>
          <a:p>
            <a:r>
              <a:rPr lang="en-US" sz="3200" dirty="0"/>
              <a:t>Outlining Luke</a:t>
            </a:r>
          </a:p>
          <a:p>
            <a:r>
              <a:rPr lang="en-US" sz="3200" dirty="0"/>
              <a:t>Outlining Acts</a:t>
            </a:r>
          </a:p>
          <a:p>
            <a:r>
              <a:rPr lang="en-US" sz="3200"/>
              <a:t>Common themes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66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Outlining up Luke/Acts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Genesis 12:1-3… “in you all the families of the earth shall be blessed.”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This is how far God goes to keep a promise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Faithfulness of Abraham (“And if you are Christ's, then you are Abraham's offspring, heirs according to promise.” Galatians 3:29)</a:t>
            </a:r>
          </a:p>
          <a:p>
            <a:r>
              <a:rPr lang="en-US" dirty="0">
                <a:solidFill>
                  <a:schemeClr val="bg1"/>
                </a:solidFill>
              </a:rPr>
              <a:t>Luke—Jesus to the children of Israel</a:t>
            </a:r>
          </a:p>
          <a:p>
            <a:r>
              <a:rPr lang="en-US" dirty="0">
                <a:solidFill>
                  <a:schemeClr val="bg1"/>
                </a:solidFill>
              </a:rPr>
              <a:t>Acts—The message of Jesus to the world</a:t>
            </a:r>
          </a:p>
        </p:txBody>
      </p:sp>
    </p:spTree>
    <p:extLst>
      <p:ext uri="{BB962C8B-B14F-4D97-AF65-F5344CB8AC3E}">
        <p14:creationId xmlns:p14="http://schemas.microsoft.com/office/powerpoint/2010/main" val="6618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C6AE099F-1C79-9399-A9FD-81DF70ED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5FC6F-C9CE-1D94-249F-691B7217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Simeon’s insight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F6AA-ED37-024E-7725-716C2E4E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Jesus was meant for the Gentiles</a:t>
            </a:r>
          </a:p>
          <a:p>
            <a:r>
              <a:rPr lang="en-US" dirty="0">
                <a:solidFill>
                  <a:srgbClr val="FFFFFF"/>
                </a:solidFill>
              </a:rPr>
              <a:t>“[Simeon] took him up in his arms and blessed God and said, ‘Lord, now you are letting your servant depart in peace, according to your word; for my eyes have seen your salvation that you have prepared in the presence of all peoples, a light for revelation to the Gentiles, and for glory to your people Israel.” Luke 2:28-32</a:t>
            </a:r>
          </a:p>
          <a:p>
            <a:r>
              <a:rPr lang="en-US" dirty="0">
                <a:solidFill>
                  <a:srgbClr val="FFFFFF"/>
                </a:solidFill>
              </a:rPr>
              <a:t>This wouldn’t pay off until Acts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pPr lvl="1"/>
            <a:endParaRPr lang="en-US" sz="2200" dirty="0">
              <a:solidFill>
                <a:srgbClr val="FFFFFF"/>
              </a:solidFill>
            </a:endParaRPr>
          </a:p>
          <a:p>
            <a:pPr lvl="1"/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7BF39937-434E-59C1-77AE-37926F5C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77FF2-0FC8-CB5B-18EA-A73648A9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 outline of Luke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A20E-043E-DB3C-2645-5524FEB1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 Chapters 1-3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John the Baptist (the prophet), Jesus (the king)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Meeting his family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Seeing his lineage</a:t>
            </a:r>
          </a:p>
          <a:p>
            <a:r>
              <a:rPr lang="en-US" dirty="0">
                <a:solidFill>
                  <a:srgbClr val="FFFFFF"/>
                </a:solidFill>
              </a:rPr>
              <a:t>Jesus begins his ministry Chapters 4-8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Luke’s recording of the Mountain message chapter 6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Luke and his attention to women, 7b-8a</a:t>
            </a:r>
          </a:p>
          <a:p>
            <a:r>
              <a:rPr lang="en-US" dirty="0">
                <a:solidFill>
                  <a:srgbClr val="FFFFFF"/>
                </a:solidFill>
              </a:rPr>
              <a:t>Jesus journeys to Jerusalem Chapters 9-19a</a:t>
            </a:r>
          </a:p>
          <a:p>
            <a:r>
              <a:rPr lang="en-US" dirty="0">
                <a:solidFill>
                  <a:srgbClr val="FFFFFF"/>
                </a:solidFill>
              </a:rPr>
              <a:t>Jesus crucifixion Chapters 19b-23</a:t>
            </a:r>
          </a:p>
          <a:p>
            <a:r>
              <a:rPr lang="en-US" dirty="0">
                <a:solidFill>
                  <a:srgbClr val="FFFFFF"/>
                </a:solidFill>
              </a:rPr>
              <a:t>Resurrected Jesus Chapter 24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9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7BF39937-434E-59C1-77AE-37926F5C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77FF2-0FC8-CB5B-18EA-A73648A9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 outline of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A20E-043E-DB3C-2645-5524FEB1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 Chapters 1-3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John the Baptist (the prophet), Jesus (the king)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Meeting his family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Seeing his lineage</a:t>
            </a:r>
          </a:p>
          <a:p>
            <a:r>
              <a:rPr lang="en-US" dirty="0">
                <a:solidFill>
                  <a:srgbClr val="FFFFFF"/>
                </a:solidFill>
              </a:rPr>
              <a:t>Jesus begins his ministry Chapters 4-8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Luke’s recording of the Mountain message chapter 6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Luke and his attention to women, 7b-8a</a:t>
            </a:r>
          </a:p>
          <a:p>
            <a:r>
              <a:rPr lang="en-US" dirty="0">
                <a:solidFill>
                  <a:srgbClr val="FFFFFF"/>
                </a:solidFill>
              </a:rPr>
              <a:t>Jesus journeys to Jerusalem Chapters 9-19a</a:t>
            </a:r>
          </a:p>
          <a:p>
            <a:r>
              <a:rPr lang="en-US" dirty="0">
                <a:solidFill>
                  <a:srgbClr val="FFFFFF"/>
                </a:solidFill>
              </a:rPr>
              <a:t>Jesus crucifixion Chapters 19b-23</a:t>
            </a:r>
          </a:p>
          <a:p>
            <a:r>
              <a:rPr lang="en-US" dirty="0">
                <a:solidFill>
                  <a:srgbClr val="FFFFFF"/>
                </a:solidFill>
              </a:rPr>
              <a:t>Resurrected Jesus Chapter 24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20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7BF39937-434E-59C1-77AE-37926F5C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77FF2-0FC8-CB5B-18EA-A73648A9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Consistent themes in Luke and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A20E-043E-DB3C-2645-5524FEB1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Unlikely messenger gives an unlikely message (Jesus and Paul)</a:t>
            </a:r>
          </a:p>
          <a:p>
            <a:r>
              <a:rPr lang="en-US" dirty="0">
                <a:solidFill>
                  <a:srgbClr val="FFFFFF"/>
                </a:solidFill>
              </a:rPr>
              <a:t>Main character travels to the capital city, and is unlawfully imprisoned</a:t>
            </a:r>
          </a:p>
          <a:p>
            <a:r>
              <a:rPr lang="en-US" dirty="0">
                <a:solidFill>
                  <a:srgbClr val="FFFFFF"/>
                </a:solidFill>
              </a:rPr>
              <a:t>Effectiveness of prayer and joy in the face of difficulties (Mary’s Magnificat, Simeon, Paul singing in prison) </a:t>
            </a:r>
          </a:p>
          <a:p>
            <a:r>
              <a:rPr lang="en-US" dirty="0">
                <a:solidFill>
                  <a:srgbClr val="FFFFFF"/>
                </a:solidFill>
              </a:rPr>
              <a:t>Reconciliation of a relationship with God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Going to Heaven versus being reconciled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47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7BF39937-434E-59C1-77AE-37926F5C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77FF2-0FC8-CB5B-18EA-A73648A9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Upside-Down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A20E-043E-DB3C-2645-5524FEB1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 Nature of Power, (Luke 22:25-27), God doesn’t force, but persuades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The role of the “poor” and marginalized (Luke 6:20-21; Acts 10:34-35)</a:t>
            </a:r>
          </a:p>
          <a:p>
            <a:r>
              <a:rPr lang="en-US" sz="3200" dirty="0">
                <a:solidFill>
                  <a:srgbClr val="FFFFFF"/>
                </a:solidFill>
              </a:rPr>
              <a:t>Role of forgiveness, mercy and grace versus getting what you deserve (Luke 15:20-24; Acts 3:19)</a:t>
            </a:r>
          </a:p>
          <a:p>
            <a:r>
              <a:rPr lang="en-US" sz="3200" dirty="0">
                <a:solidFill>
                  <a:srgbClr val="FFFFFF"/>
                </a:solidFill>
              </a:rPr>
              <a:t>Material wealth versus spiritual wealth (Luke 12:15)</a:t>
            </a:r>
          </a:p>
          <a:p>
            <a:r>
              <a:rPr lang="en-US" sz="3200" dirty="0">
                <a:solidFill>
                  <a:srgbClr val="FFFFFF"/>
                </a:solidFill>
              </a:rPr>
              <a:t>Love and selflessness (Luke 10:27; Acts 4:32)</a:t>
            </a:r>
          </a:p>
        </p:txBody>
      </p:sp>
    </p:spTree>
    <p:extLst>
      <p:ext uri="{BB962C8B-B14F-4D97-AF65-F5344CB8AC3E}">
        <p14:creationId xmlns:p14="http://schemas.microsoft.com/office/powerpoint/2010/main" val="1748636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F719B-B6B5-9341-CEAD-7AEB253D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Next time…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7EB2-18A9-0EF6-054D-68501F49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/>
              <a:t>Listen to Luke</a:t>
            </a:r>
          </a:p>
          <a:p>
            <a:r>
              <a:rPr lang="en-US" sz="2200" dirty="0"/>
              <a:t>Outline the book</a:t>
            </a:r>
          </a:p>
          <a:p>
            <a:r>
              <a:rPr lang="en-US" sz="2200" dirty="0"/>
              <a:t>What is the linkage to Acts?</a:t>
            </a:r>
          </a:p>
          <a:p>
            <a:pPr lvl="1"/>
            <a:r>
              <a:rPr lang="en-US" sz="2200"/>
              <a:t>How does Luke foreshadow Acts?</a:t>
            </a:r>
          </a:p>
          <a:p>
            <a:pPr lvl="1"/>
            <a:r>
              <a:rPr lang="en-US" sz="2200"/>
              <a:t>What themes carry over into Acts?</a:t>
            </a:r>
          </a:p>
          <a:p>
            <a:endParaRPr lang="en-US" sz="2200" dirty="0"/>
          </a:p>
        </p:txBody>
      </p:sp>
      <p:pic>
        <p:nvPicPr>
          <p:cNvPr id="6" name="Picture 5" descr="A qr code with a person on it&#10;&#10;Description automatically generated">
            <a:extLst>
              <a:ext uri="{FF2B5EF4-FFF2-40B4-BE49-F238E27FC236}">
                <a16:creationId xmlns:a16="http://schemas.microsoft.com/office/drawing/2014/main" id="{0C8D55BE-1733-B33C-6742-EF1A1238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5" name="Picture 4" descr="A sun shining through clouds">
            <a:extLst>
              <a:ext uri="{FF2B5EF4-FFF2-40B4-BE49-F238E27FC236}">
                <a16:creationId xmlns:a16="http://schemas.microsoft.com/office/drawing/2014/main" id="{23BB84DC-07B9-273E-C18C-C6A206950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40" y="4079193"/>
            <a:ext cx="386892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B430528538540B7B6C4E47FA9733D" ma:contentTypeVersion="38" ma:contentTypeDescription="Create a new document." ma:contentTypeScope="" ma:versionID="f9dcfd6c7d8eceb2c4bb84a183cd1794">
  <xsd:schema xmlns:xsd="http://www.w3.org/2001/XMLSchema" xmlns:xs="http://www.w3.org/2001/XMLSchema" xmlns:p="http://schemas.microsoft.com/office/2006/metadata/properties" xmlns:ns3="63f1254c-e0ab-40dc-9623-78df8dff7c8c" xmlns:ns4="1cac70a2-78f9-418b-945d-97641991a6a3" targetNamespace="http://schemas.microsoft.com/office/2006/metadata/properties" ma:root="true" ma:fieldsID="0d95ab3ab2adbb424db8807c8b013518" ns3:_="" ns4:_="">
    <xsd:import namespace="63f1254c-e0ab-40dc-9623-78df8dff7c8c"/>
    <xsd:import namespace="1cac70a2-78f9-418b-945d-97641991a6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ServiceDateTaken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1254c-e0ab-40dc-9623-78df8dff7c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c70a2-78f9-418b-945d-97641991a6a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41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1cac70a2-78f9-418b-945d-97641991a6a3" xsi:nil="true"/>
    <AppVersion xmlns="1cac70a2-78f9-418b-945d-97641991a6a3" xsi:nil="true"/>
    <Invited_Teachers xmlns="1cac70a2-78f9-418b-945d-97641991a6a3" xsi:nil="true"/>
    <Invited_Students xmlns="1cac70a2-78f9-418b-945d-97641991a6a3" xsi:nil="true"/>
    <TeamsChannelId xmlns="1cac70a2-78f9-418b-945d-97641991a6a3" xsi:nil="true"/>
    <IsNotebookLocked xmlns="1cac70a2-78f9-418b-945d-97641991a6a3" xsi:nil="true"/>
    <Self_Registration_Enabled xmlns="1cac70a2-78f9-418b-945d-97641991a6a3" xsi:nil="true"/>
    <Templates xmlns="1cac70a2-78f9-418b-945d-97641991a6a3" xsi:nil="true"/>
    <Math_Settings xmlns="1cac70a2-78f9-418b-945d-97641991a6a3" xsi:nil="true"/>
    <Students xmlns="1cac70a2-78f9-418b-945d-97641991a6a3">
      <UserInfo>
        <DisplayName/>
        <AccountId xsi:nil="true"/>
        <AccountType/>
      </UserInfo>
    </Students>
    <Student_Groups xmlns="1cac70a2-78f9-418b-945d-97641991a6a3">
      <UserInfo>
        <DisplayName/>
        <AccountId xsi:nil="true"/>
        <AccountType/>
      </UserInfo>
    </Student_Groups>
    <LMS_Mappings xmlns="1cac70a2-78f9-418b-945d-97641991a6a3" xsi:nil="true"/>
    <Has_Teacher_Only_SectionGroup xmlns="1cac70a2-78f9-418b-945d-97641991a6a3" xsi:nil="true"/>
    <DefaultSectionNames xmlns="1cac70a2-78f9-418b-945d-97641991a6a3" xsi:nil="true"/>
    <NotebookType xmlns="1cac70a2-78f9-418b-945d-97641991a6a3" xsi:nil="true"/>
    <FolderType xmlns="1cac70a2-78f9-418b-945d-97641991a6a3" xsi:nil="true"/>
    <Teachers xmlns="1cac70a2-78f9-418b-945d-97641991a6a3">
      <UserInfo>
        <DisplayName/>
        <AccountId xsi:nil="true"/>
        <AccountType/>
      </UserInfo>
    </Teachers>
    <Is_Collaboration_Space_Locked xmlns="1cac70a2-78f9-418b-945d-97641991a6a3" xsi:nil="true"/>
    <Teams_Channel_Section_Location xmlns="1cac70a2-78f9-418b-945d-97641991a6a3" xsi:nil="true"/>
    <Self_Registration_Enabled0 xmlns="1cac70a2-78f9-418b-945d-97641991a6a3" xsi:nil="true"/>
    <Owner xmlns="1cac70a2-78f9-418b-945d-97641991a6a3">
      <UserInfo>
        <DisplayName/>
        <AccountId xsi:nil="true"/>
        <AccountType/>
      </UserInfo>
    </Owner>
    <Distribution_Groups xmlns="1cac70a2-78f9-418b-945d-97641991a6a3" xsi:nil="true"/>
    <_activity xmlns="1cac70a2-78f9-418b-945d-97641991a6a3" xsi:nil="true"/>
  </documentManagement>
</p:properties>
</file>

<file path=customXml/itemProps1.xml><?xml version="1.0" encoding="utf-8"?>
<ds:datastoreItem xmlns:ds="http://schemas.openxmlformats.org/officeDocument/2006/customXml" ds:itemID="{F942237D-2ECD-4D91-B4A5-1A1A9350E2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FC0DB9-765D-481A-A31B-4C7C20B35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1254c-e0ab-40dc-9623-78df8dff7c8c"/>
    <ds:schemaRef ds:uri="1cac70a2-78f9-418b-945d-97641991a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E9D14C-BDD4-4CE2-AFDE-5ED1DF1F9B46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1cac70a2-78f9-418b-945d-97641991a6a3"/>
    <ds:schemaRef ds:uri="http://schemas.microsoft.com/office/infopath/2007/PartnerControls"/>
    <ds:schemaRef ds:uri="63f1254c-e0ab-40dc-9623-78df8dff7c8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462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Bahnschrift Condensed</vt:lpstr>
      <vt:lpstr>Calibri</vt:lpstr>
      <vt:lpstr>Calibri Light</vt:lpstr>
      <vt:lpstr>Office Theme</vt:lpstr>
      <vt:lpstr>PowerPoint Presentation</vt:lpstr>
      <vt:lpstr>Overview</vt:lpstr>
      <vt:lpstr>Outlining up Luke/Acts</vt:lpstr>
      <vt:lpstr>Simeon’s insight</vt:lpstr>
      <vt:lpstr>An outline of Luke</vt:lpstr>
      <vt:lpstr>An outline of Acts</vt:lpstr>
      <vt:lpstr>Consistent themes in Luke and Acts</vt:lpstr>
      <vt:lpstr>Upside-Down Kingdom</vt:lpstr>
      <vt:lpstr>Next time…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Embry</dc:creator>
  <cp:lastModifiedBy>Kenny Embry</cp:lastModifiedBy>
  <cp:revision>7</cp:revision>
  <dcterms:created xsi:type="dcterms:W3CDTF">2023-09-02T15:39:31Z</dcterms:created>
  <dcterms:modified xsi:type="dcterms:W3CDTF">2023-09-06T18:42:59Z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0x010100FEBB430528538540B7B6C4E47FA9733D</vt:lpwstr>
  </property>
</Properties>
</file>