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e959202d57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e959202d57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do you think the things are we worry about MOST today???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e959202d57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e959202d57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Worry is a state of mental distress or agitation….focus on something impending or anticipated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e95d3c54f6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e95d3c54f6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provides a great admonition for disciples to be spiritually ready for the coming of the Lord. We know that God will provide for us. Now we must avoid the </a:t>
            </a:r>
            <a:r>
              <a:rPr lang="en"/>
              <a:t>temptations</a:t>
            </a:r>
            <a:r>
              <a:rPr lang="en"/>
              <a:t> of evil so that we will not be drawn back into the world….we need to be prepared.</a:t>
            </a:r>
            <a:endParaRPr/>
          </a:p>
          <a:p>
            <a:pPr indent="0" lvl="0" marL="0" rtl="0" algn="l">
              <a:spcBef>
                <a:spcPts val="0"/>
              </a:spcBef>
              <a:spcAft>
                <a:spcPts val="0"/>
              </a:spcAft>
              <a:buNone/>
            </a:pPr>
            <a:r>
              <a:rPr lang="en"/>
              <a:t>Being a good steward is to: Realize everything belongs to God…be responsible, trustworthy to do good with what God has blessed us with to manage what God has given us</a:t>
            </a:r>
            <a:endParaRPr/>
          </a:p>
          <a:p>
            <a:pPr indent="0" lvl="0" marL="0" rtl="0" algn="l">
              <a:spcBef>
                <a:spcPts val="0"/>
              </a:spcBef>
              <a:spcAft>
                <a:spcPts val="0"/>
              </a:spcAft>
              <a:buNone/>
            </a:pPr>
            <a:r>
              <a:rPr lang="en"/>
              <a:t>Vs 41 peter asks the question?? </a:t>
            </a:r>
            <a:r>
              <a:rPr lang="en"/>
              <a:t>Remember</a:t>
            </a:r>
            <a:r>
              <a:rPr lang="en"/>
              <a:t> vs 1 large number gathered, vs 22 to his disciples</a:t>
            </a:r>
            <a:endParaRPr/>
          </a:p>
          <a:p>
            <a:pPr indent="0" lvl="0" marL="0" rtl="0" algn="l">
              <a:spcBef>
                <a:spcPts val="0"/>
              </a:spcBef>
              <a:spcAft>
                <a:spcPts val="0"/>
              </a:spcAft>
              <a:buClr>
                <a:schemeClr val="dk1"/>
              </a:buClr>
              <a:buSzPts val="1100"/>
              <a:buFont typeface="Arial"/>
              <a:buNone/>
            </a:pPr>
            <a:r>
              <a:rPr b="1" lang="en">
                <a:solidFill>
                  <a:schemeClr val="dk1"/>
                </a:solidFill>
              </a:rPr>
              <a:t>Transition into BE READY because we don’t know when the master returns</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If we are so caught up on everything else how will we be ready……I’m not saying we shouldn’t be responsible and live our lives</a:t>
            </a: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e95d3c54f6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e95d3c54f6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e95d3c54f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e95d3c54f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Jesus’ teachings: often discouraged the half hearted</a:t>
            </a:r>
            <a:endParaRPr/>
          </a:p>
          <a:p>
            <a:pPr indent="0" lvl="0" marL="0" rtl="0" algn="l">
              <a:spcBef>
                <a:spcPts val="0"/>
              </a:spcBef>
              <a:spcAft>
                <a:spcPts val="0"/>
              </a:spcAft>
              <a:buNone/>
            </a:pPr>
            <a:r>
              <a:rPr lang="en"/>
              <a:t>He even has stated the way is narrow few will enter Mt 7:14</a:t>
            </a:r>
            <a:endParaRPr/>
          </a:p>
          <a:p>
            <a:pPr indent="0" lvl="0" marL="0" rtl="0" algn="l">
              <a:spcBef>
                <a:spcPts val="0"/>
              </a:spcBef>
              <a:spcAft>
                <a:spcPts val="0"/>
              </a:spcAft>
              <a:buNone/>
            </a:pPr>
            <a:r>
              <a:rPr lang="en"/>
              <a:t>This would contradict the Jewish belief that all Jews..except tax collectors and sinners would be saved</a:t>
            </a:r>
            <a:endParaRPr/>
          </a:p>
          <a:p>
            <a:pPr indent="0" lvl="0" marL="0" rtl="0" algn="l">
              <a:lnSpc>
                <a:spcPct val="115000"/>
              </a:lnSpc>
              <a:spcBef>
                <a:spcPts val="0"/>
              </a:spcBef>
              <a:spcAft>
                <a:spcPts val="0"/>
              </a:spcAft>
              <a:buClr>
                <a:schemeClr val="dk1"/>
              </a:buClr>
              <a:buSzPts val="1100"/>
              <a:buFont typeface="Arial"/>
              <a:buNone/>
            </a:pPr>
            <a:r>
              <a:rPr b="1" i="1" lang="en" sz="1050">
                <a:solidFill>
                  <a:schemeClr val="dk1"/>
                </a:solidFill>
              </a:rPr>
              <a:t>Does this mean very few people will be saved?  </a:t>
            </a:r>
            <a:endParaRPr b="1" i="1" sz="1050">
              <a:solidFill>
                <a:schemeClr val="dk1"/>
              </a:solidFill>
            </a:endParaRPr>
          </a:p>
          <a:p>
            <a:pPr indent="0" lvl="0" marL="0" rtl="0" algn="l">
              <a:lnSpc>
                <a:spcPct val="115000"/>
              </a:lnSpc>
              <a:spcBef>
                <a:spcPts val="0"/>
              </a:spcBef>
              <a:spcAft>
                <a:spcPts val="0"/>
              </a:spcAft>
              <a:buNone/>
            </a:pPr>
            <a:r>
              <a:rPr b="1" i="1" lang="en" sz="1050">
                <a:solidFill>
                  <a:schemeClr val="dk1"/>
                </a:solidFill>
              </a:rPr>
              <a:t>I personally see this passage as Jesus speaking to the entire Israelite nation.  He was addressing the Jews and Pharisees who believed they were saved because they were God’s chosen people and descendants of Abraham.  </a:t>
            </a:r>
            <a:endParaRPr b="1" i="1" sz="1050">
              <a:solidFill>
                <a:schemeClr val="dk1"/>
              </a:solidFill>
            </a:endParaRPr>
          </a:p>
          <a:p>
            <a:pPr indent="0" lvl="0" marL="0" rtl="0" algn="l">
              <a:lnSpc>
                <a:spcPct val="115000"/>
              </a:lnSpc>
              <a:spcBef>
                <a:spcPts val="0"/>
              </a:spcBef>
              <a:spcAft>
                <a:spcPts val="0"/>
              </a:spcAft>
              <a:buNone/>
            </a:pPr>
            <a:r>
              <a:rPr i="1" lang="en" sz="1250">
                <a:solidFill>
                  <a:schemeClr val="dk1"/>
                </a:solidFill>
              </a:rPr>
              <a:t>Today we may say my parents my grandparents have been christians and I’m a christian…that’s all I’ve ever known…God doesn’t have grand children…personally I’m 7th generation</a:t>
            </a:r>
            <a:endParaRPr i="1" sz="1250">
              <a:solidFill>
                <a:schemeClr val="dk1"/>
              </a:solidFill>
            </a:endParaRPr>
          </a:p>
          <a:p>
            <a:pPr indent="0" lvl="0" marL="0" rtl="0" algn="l">
              <a:lnSpc>
                <a:spcPct val="115000"/>
              </a:lnSpc>
              <a:spcBef>
                <a:spcPts val="0"/>
              </a:spcBef>
              <a:spcAft>
                <a:spcPts val="0"/>
              </a:spcAft>
              <a:buNone/>
            </a:pPr>
            <a:r>
              <a:rPr b="1" lang="en" sz="950">
                <a:solidFill>
                  <a:schemeClr val="dk1"/>
                </a:solidFill>
              </a:rPr>
              <a:t>How many people can fit through a narrow doorway one time?  ( we stand before God individually) not a group, not a church</a:t>
            </a:r>
            <a:endParaRPr b="1" sz="950">
              <a:solidFill>
                <a:schemeClr val="dk1"/>
              </a:solidFill>
            </a:endParaRPr>
          </a:p>
          <a:p>
            <a:pPr indent="0" lvl="0" marL="0" rtl="0" algn="l">
              <a:lnSpc>
                <a:spcPct val="115000"/>
              </a:lnSpc>
              <a:spcBef>
                <a:spcPts val="0"/>
              </a:spcBef>
              <a:spcAft>
                <a:spcPts val="0"/>
              </a:spcAft>
              <a:buNone/>
            </a:pPr>
            <a:r>
              <a:rPr b="1" lang="en" sz="950">
                <a:solidFill>
                  <a:schemeClr val="dk1"/>
                </a:solidFill>
              </a:rPr>
              <a:t>Only one!  Jesus is saying that a time is coming, and very soon, that you will no longer be in favor with God or saved simply because you are an Israelite. </a:t>
            </a:r>
            <a:endParaRPr b="1" sz="950">
              <a:solidFill>
                <a:schemeClr val="dk1"/>
              </a:solidFill>
            </a:endParaRPr>
          </a:p>
          <a:p>
            <a:pPr indent="0" lvl="0" marL="0" rtl="0" algn="l">
              <a:lnSpc>
                <a:spcPct val="115000"/>
              </a:lnSpc>
              <a:spcBef>
                <a:spcPts val="0"/>
              </a:spcBef>
              <a:spcAft>
                <a:spcPts val="0"/>
              </a:spcAft>
              <a:buNone/>
            </a:pPr>
            <a:r>
              <a:rPr b="1" lang="en" sz="950">
                <a:solidFill>
                  <a:schemeClr val="dk1"/>
                </a:solidFill>
              </a:rPr>
              <a:t>Can we fall into the same trap of thinking we are saved because we attend the “right church”?  </a:t>
            </a:r>
            <a:endParaRPr b="1" sz="950">
              <a:solidFill>
                <a:schemeClr val="dk1"/>
              </a:solidFill>
            </a:endParaRPr>
          </a:p>
          <a:p>
            <a:pPr indent="0" lvl="0" marL="0" rtl="0" algn="l">
              <a:lnSpc>
                <a:spcPct val="115000"/>
              </a:lnSpc>
              <a:spcBef>
                <a:spcPts val="0"/>
              </a:spcBef>
              <a:spcAft>
                <a:spcPts val="0"/>
              </a:spcAft>
              <a:buNone/>
            </a:pPr>
            <a:r>
              <a:rPr b="1" i="1" lang="en" sz="1050">
                <a:solidFill>
                  <a:schemeClr val="dk1"/>
                </a:solidFill>
              </a:rPr>
              <a:t>Josh preached recently it’s about Jesus….Jesus is who saves us…Jesus the narrow door</a:t>
            </a:r>
            <a:endParaRPr b="1" i="1" sz="1050">
              <a:solidFill>
                <a:schemeClr val="dk1"/>
              </a:solidFill>
            </a:endParaRPr>
          </a:p>
          <a:p>
            <a:pPr indent="0" lvl="0" marL="0" rtl="0" algn="l">
              <a:lnSpc>
                <a:spcPct val="115000"/>
              </a:lnSpc>
              <a:spcBef>
                <a:spcPts val="0"/>
              </a:spcBef>
              <a:spcAft>
                <a:spcPts val="0"/>
              </a:spcAft>
              <a:buNone/>
            </a:pPr>
            <a:r>
              <a:t/>
            </a:r>
            <a:endParaRPr i="1" sz="12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i="1" sz="105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e95d3c54f6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e95d3c54f6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650">
                <a:solidFill>
                  <a:schemeClr val="dk1"/>
                </a:solidFill>
              </a:rPr>
              <a:t>Jesus responds by telling them they will have to make every effort to pass through the narrow door and that many will try to pass through but will not be able to do so.</a:t>
            </a:r>
            <a:endParaRPr sz="7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e95d3c54f6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e95d3c54f6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i="1" lang="en" sz="1150">
                <a:solidFill>
                  <a:schemeClr val="dk1"/>
                </a:solidFill>
              </a:rPr>
              <a:t>In Matthew 7:14 Narrow means hard. The way is hard, the gate is narrow, and the people are few. </a:t>
            </a:r>
            <a:endParaRPr b="1" i="1" sz="1150">
              <a:solidFill>
                <a:schemeClr val="dk1"/>
              </a:solidFill>
            </a:endParaRPr>
          </a:p>
          <a:p>
            <a:pPr indent="0" lvl="0" marL="0" rtl="0" algn="l">
              <a:lnSpc>
                <a:spcPct val="115000"/>
              </a:lnSpc>
              <a:spcBef>
                <a:spcPts val="0"/>
              </a:spcBef>
              <a:spcAft>
                <a:spcPts val="0"/>
              </a:spcAft>
              <a:buNone/>
            </a:pPr>
            <a:r>
              <a:rPr b="1" i="1" lang="en" sz="1150">
                <a:solidFill>
                  <a:schemeClr val="dk1"/>
                </a:solidFill>
              </a:rPr>
              <a:t>Strive signifies a struggle against conflict.   No one can merit or earn heaven</a:t>
            </a:r>
            <a:endParaRPr b="1" i="1"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i="1" lang="en" sz="1150">
                <a:solidFill>
                  <a:schemeClr val="dk1"/>
                </a:solidFill>
              </a:rPr>
              <a:t>But entering the narrow gate is nonetheless difficult because of its cost…in terms of pride, fleshly desires, and </a:t>
            </a:r>
            <a:r>
              <a:rPr b="1" i="1" lang="en" sz="1150">
                <a:solidFill>
                  <a:schemeClr val="dk1"/>
                </a:solidFill>
              </a:rPr>
              <a:t>opposition</a:t>
            </a:r>
            <a:r>
              <a:rPr b="1" i="1" lang="en" sz="1150">
                <a:solidFill>
                  <a:schemeClr val="dk1"/>
                </a:solidFill>
              </a:rPr>
              <a:t> to truth.</a:t>
            </a:r>
            <a:endParaRPr b="1" i="1"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i="1" lang="en" sz="1150">
                <a:solidFill>
                  <a:schemeClr val="dk1"/>
                </a:solidFill>
              </a:rPr>
              <a:t>They seek but don’t strive…they don’t do what it takes….to deny self</a:t>
            </a:r>
            <a:endParaRPr b="1" i="1" sz="115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i="1" lang="en" sz="1150">
                <a:solidFill>
                  <a:schemeClr val="dk1"/>
                </a:solidFill>
              </a:rPr>
              <a:t>Possibly look at romans 6:23….the gift is to ACCEPT JESUS</a:t>
            </a:r>
            <a:endParaRPr b="1" i="1" sz="115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e95d3c54f6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e95d3c54f6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1e95d3c54f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1e95d3c54f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Salt preserves, considered virtually </a:t>
            </a:r>
            <a:r>
              <a:rPr lang="en"/>
              <a:t>indispensable</a:t>
            </a:r>
            <a:endParaRPr/>
          </a:p>
          <a:p>
            <a:pPr indent="0" lvl="0" marL="0" rtl="0" algn="l">
              <a:spcBef>
                <a:spcPts val="0"/>
              </a:spcBef>
              <a:spcAft>
                <a:spcPts val="0"/>
              </a:spcAft>
              <a:buNone/>
            </a:pPr>
            <a:r>
              <a:rPr lang="en"/>
              <a:t>It is symbolic of good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e95d3c54f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e95d3c54f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e959202d57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1e959202d57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e95d3c54f6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e95d3c54f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1e959202d5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1e959202d5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e959202d57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1e959202d57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e959202d57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e959202d57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e959202d57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e959202d57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Value means worth, importance, desirable, favorable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e959202d57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e959202d57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much more valuable are you than the birds….in every way!! People excel when they feel valued.</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1e959202d57_0_3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1e959202d57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03200" lvl="0" marL="0" rtl="0" algn="l">
              <a:lnSpc>
                <a:spcPct val="115000"/>
              </a:lnSpc>
              <a:spcBef>
                <a:spcPts val="0"/>
              </a:spcBef>
              <a:spcAft>
                <a:spcPts val="0"/>
              </a:spcAft>
              <a:buClr>
                <a:schemeClr val="dk1"/>
              </a:buClr>
              <a:buSzPts val="1100"/>
              <a:buFont typeface="Arial"/>
              <a:buNone/>
            </a:pPr>
            <a:r>
              <a:rPr b="1" lang="en">
                <a:solidFill>
                  <a:srgbClr val="010C2C"/>
                </a:solidFill>
                <a:highlight>
                  <a:srgbClr val="FBFDFC"/>
                </a:highlight>
              </a:rPr>
              <a:t>Answer: It encourages us to trust in God's provision and prioritize seeking His kingdom above all else.</a:t>
            </a:r>
            <a:endParaRPr b="1">
              <a:solidFill>
                <a:srgbClr val="010C2C"/>
              </a:solidFill>
              <a:highlight>
                <a:srgbClr val="FBFDFC"/>
              </a:highlight>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1e959202d57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1e959202d57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1e959202d57_0_3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1e959202d57_0_3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Vs 33 not sell everything…the point is a promotion of an unselfish spirit which places heavenly and eternal concerns above the accumulation of earthly possessions.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 have to opportunity to see poverty and people who don’t put trust in earthly possessions……</a:t>
            </a:r>
            <a:endParaRPr/>
          </a:p>
          <a:p>
            <a:pPr indent="0" lvl="0" marL="0" rtl="0" algn="l">
              <a:spcBef>
                <a:spcPts val="0"/>
              </a:spcBef>
              <a:spcAft>
                <a:spcPts val="0"/>
              </a:spcAft>
              <a:buNone/>
            </a:pPr>
            <a:r>
              <a:rPr lang="en"/>
              <a:t>In each case of the parallel accounts of Jesus He  tell his disciples not to worry.</a:t>
            </a:r>
            <a:r>
              <a:rPr lang="en"/>
              <a:t>.   With no doubt the message is to SEEK the Kingdom first!!!</a:t>
            </a:r>
            <a:endParaRPr/>
          </a:p>
          <a:p>
            <a:pPr indent="0" lvl="0" marL="0" rtl="0" algn="l">
              <a:spcBef>
                <a:spcPts val="0"/>
              </a:spcBef>
              <a:spcAft>
                <a:spcPts val="0"/>
              </a:spcAft>
              <a:buNone/>
            </a:pPr>
            <a:r>
              <a:rPr lang="en"/>
              <a:t>Is it wrong to worry???</a:t>
            </a:r>
            <a:endParaRPr/>
          </a:p>
          <a:p>
            <a:pPr indent="0" lvl="0" marL="0" rtl="0" algn="l">
              <a:spcBef>
                <a:spcPts val="0"/>
              </a:spcBef>
              <a:spcAft>
                <a:spcPts val="0"/>
              </a:spcAft>
              <a:buNone/>
            </a:pPr>
            <a:r>
              <a:rPr lang="en"/>
              <a:t>Did Jesus worry?</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e959202d57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e959202d57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1.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46" name="Google Shape;146;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47" name="Google Shape;147;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8" name="Google Shape;148;p22"/>
          <p:cNvSpPr txBox="1"/>
          <p:nvPr/>
        </p:nvSpPr>
        <p:spPr>
          <a:xfrm>
            <a:off x="477700" y="1275900"/>
            <a:ext cx="8028900" cy="3867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2550">
                <a:solidFill>
                  <a:schemeClr val="dk1"/>
                </a:solidFill>
              </a:rPr>
              <a:t>The top common worries we face today</a:t>
            </a:r>
            <a:endParaRPr b="1" sz="2550">
              <a:solidFill>
                <a:schemeClr val="dk1"/>
              </a:solidFill>
            </a:endParaRPr>
          </a:p>
          <a:p>
            <a:pPr indent="-390525" lvl="0" marL="457200" rtl="0" algn="l">
              <a:lnSpc>
                <a:spcPct val="115000"/>
              </a:lnSpc>
              <a:spcBef>
                <a:spcPts val="1200"/>
              </a:spcBef>
              <a:spcAft>
                <a:spcPts val="0"/>
              </a:spcAft>
              <a:buClr>
                <a:schemeClr val="dk1"/>
              </a:buClr>
              <a:buSzPts val="2550"/>
              <a:buChar char="●"/>
            </a:pPr>
            <a:r>
              <a:rPr b="1" lang="en" sz="2550">
                <a:solidFill>
                  <a:schemeClr val="dk1"/>
                </a:solidFill>
              </a:rPr>
              <a:t>Money and finances. ...</a:t>
            </a:r>
            <a:endParaRPr b="1" sz="2550">
              <a:solidFill>
                <a:schemeClr val="dk1"/>
              </a:solidFill>
            </a:endParaRPr>
          </a:p>
          <a:p>
            <a:pPr indent="-390525" lvl="0" marL="457200" rtl="0" algn="l">
              <a:lnSpc>
                <a:spcPct val="115000"/>
              </a:lnSpc>
              <a:spcBef>
                <a:spcPts val="0"/>
              </a:spcBef>
              <a:spcAft>
                <a:spcPts val="0"/>
              </a:spcAft>
              <a:buClr>
                <a:schemeClr val="dk1"/>
              </a:buClr>
              <a:buSzPts val="2550"/>
              <a:buChar char="●"/>
            </a:pPr>
            <a:r>
              <a:rPr b="1" lang="en" sz="2550">
                <a:solidFill>
                  <a:schemeClr val="dk1"/>
                </a:solidFill>
              </a:rPr>
              <a:t>Health and safety of loved ones. ...</a:t>
            </a:r>
            <a:endParaRPr b="1" sz="2550">
              <a:solidFill>
                <a:schemeClr val="dk1"/>
              </a:solidFill>
            </a:endParaRPr>
          </a:p>
          <a:p>
            <a:pPr indent="-390525" lvl="0" marL="457200" rtl="0" algn="l">
              <a:lnSpc>
                <a:spcPct val="115000"/>
              </a:lnSpc>
              <a:spcBef>
                <a:spcPts val="0"/>
              </a:spcBef>
              <a:spcAft>
                <a:spcPts val="0"/>
              </a:spcAft>
              <a:buClr>
                <a:schemeClr val="dk1"/>
              </a:buClr>
              <a:buSzPts val="2550"/>
              <a:buChar char="●"/>
            </a:pPr>
            <a:r>
              <a:rPr b="1" lang="en" sz="2550">
                <a:solidFill>
                  <a:schemeClr val="dk1"/>
                </a:solidFill>
              </a:rPr>
              <a:t>Job and career worries. ...</a:t>
            </a:r>
            <a:endParaRPr b="1" sz="2550">
              <a:solidFill>
                <a:schemeClr val="dk1"/>
              </a:solidFill>
            </a:endParaRPr>
          </a:p>
          <a:p>
            <a:pPr indent="-390525" lvl="0" marL="457200" rtl="0" algn="l">
              <a:lnSpc>
                <a:spcPct val="115000"/>
              </a:lnSpc>
              <a:spcBef>
                <a:spcPts val="0"/>
              </a:spcBef>
              <a:spcAft>
                <a:spcPts val="0"/>
              </a:spcAft>
              <a:buClr>
                <a:schemeClr val="dk1"/>
              </a:buClr>
              <a:buSzPts val="2550"/>
              <a:buChar char="●"/>
            </a:pPr>
            <a:r>
              <a:rPr b="1" lang="en" sz="2550">
                <a:solidFill>
                  <a:schemeClr val="dk1"/>
                </a:solidFill>
              </a:rPr>
              <a:t>Relationship problems. ...</a:t>
            </a:r>
            <a:endParaRPr b="1" sz="2550">
              <a:solidFill>
                <a:schemeClr val="dk1"/>
              </a:solidFill>
            </a:endParaRPr>
          </a:p>
          <a:p>
            <a:pPr indent="-390525" lvl="0" marL="457200" rtl="0" algn="l">
              <a:lnSpc>
                <a:spcPct val="115000"/>
              </a:lnSpc>
              <a:spcBef>
                <a:spcPts val="0"/>
              </a:spcBef>
              <a:spcAft>
                <a:spcPts val="0"/>
              </a:spcAft>
              <a:buClr>
                <a:schemeClr val="dk1"/>
              </a:buClr>
              <a:buSzPts val="2550"/>
              <a:buChar char="●"/>
            </a:pPr>
            <a:r>
              <a:rPr b="1" lang="en" sz="2550">
                <a:solidFill>
                  <a:schemeClr val="dk1"/>
                </a:solidFill>
              </a:rPr>
              <a:t>Appearance worries. ...</a:t>
            </a:r>
            <a:endParaRPr b="1" sz="2550">
              <a:solidFill>
                <a:schemeClr val="dk1"/>
              </a:solidFill>
            </a:endParaRPr>
          </a:p>
          <a:p>
            <a:pPr indent="-390525" lvl="0" marL="457200" rtl="0" algn="l">
              <a:lnSpc>
                <a:spcPct val="115000"/>
              </a:lnSpc>
              <a:spcBef>
                <a:spcPts val="0"/>
              </a:spcBef>
              <a:spcAft>
                <a:spcPts val="0"/>
              </a:spcAft>
              <a:buClr>
                <a:schemeClr val="dk1"/>
              </a:buClr>
              <a:buSzPts val="2550"/>
              <a:buChar char="●"/>
            </a:pPr>
            <a:r>
              <a:rPr b="1" lang="en" sz="2550">
                <a:solidFill>
                  <a:schemeClr val="dk1"/>
                </a:solidFill>
              </a:rPr>
              <a:t>world events and politics. ...</a:t>
            </a:r>
            <a:endParaRPr b="1" sz="2550">
              <a:solidFill>
                <a:schemeClr val="dk1"/>
              </a:solidFill>
            </a:endParaRPr>
          </a:p>
          <a:p>
            <a:pPr indent="0" lvl="0" marL="0" rtl="0" algn="l">
              <a:spcBef>
                <a:spcPts val="1200"/>
              </a:spcBef>
              <a:spcAft>
                <a:spcPts val="0"/>
              </a:spcAft>
              <a:buNone/>
            </a:pPr>
            <a:r>
              <a:t/>
            </a:r>
            <a:endParaRPr/>
          </a:p>
        </p:txBody>
      </p:sp>
      <p:sp>
        <p:nvSpPr>
          <p:cNvPr id="149" name="Google Shape;149;p22"/>
          <p:cNvSpPr txBox="1"/>
          <p:nvPr/>
        </p:nvSpPr>
        <p:spPr>
          <a:xfrm>
            <a:off x="1302850" y="366425"/>
            <a:ext cx="78171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t>What do we worry about today?</a:t>
            </a:r>
            <a:endParaRPr b="1"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5" name="Google Shape;155;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56" name="Google Shape;156;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7" name="Google Shape;157;p23"/>
          <p:cNvSpPr txBox="1"/>
          <p:nvPr/>
        </p:nvSpPr>
        <p:spPr>
          <a:xfrm>
            <a:off x="727625" y="598375"/>
            <a:ext cx="5302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t>Physiological effects of worry</a:t>
            </a:r>
            <a:endParaRPr b="1" sz="2400"/>
          </a:p>
        </p:txBody>
      </p:sp>
      <p:sp>
        <p:nvSpPr>
          <p:cNvPr id="158" name="Google Shape;158;p23"/>
          <p:cNvSpPr txBox="1"/>
          <p:nvPr/>
        </p:nvSpPr>
        <p:spPr>
          <a:xfrm>
            <a:off x="460000" y="1310275"/>
            <a:ext cx="8028900" cy="36696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1200"/>
              </a:spcBef>
              <a:spcAft>
                <a:spcPts val="0"/>
              </a:spcAft>
              <a:buClr>
                <a:schemeClr val="dk1"/>
              </a:buClr>
              <a:buSzPts val="1600"/>
              <a:buChar char="●"/>
            </a:pPr>
            <a:r>
              <a:rPr b="1" lang="en" sz="1600">
                <a:solidFill>
                  <a:schemeClr val="dk1"/>
                </a:solidFill>
              </a:rPr>
              <a:t>Increased Heart Rate: Worry can trigger the "fight or flight" response</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b="1" lang="en" sz="1600">
                <a:solidFill>
                  <a:schemeClr val="dk1"/>
                </a:solidFill>
              </a:rPr>
              <a:t>Muscle Tension</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b="1" lang="en" sz="1600">
                <a:solidFill>
                  <a:schemeClr val="dk1"/>
                </a:solidFill>
              </a:rPr>
              <a:t>Shallow Breathing</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b="1" lang="en" sz="1600">
                <a:solidFill>
                  <a:schemeClr val="dk1"/>
                </a:solidFill>
              </a:rPr>
              <a:t>Gastrointestinal Distress</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b="1" lang="en" sz="1600">
                <a:solidFill>
                  <a:schemeClr val="dk1"/>
                </a:solidFill>
              </a:rPr>
              <a:t>Weakened Immune System</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b="1" lang="en" sz="1600">
                <a:solidFill>
                  <a:schemeClr val="dk1"/>
                </a:solidFill>
              </a:rPr>
              <a:t>Changes in Appetite</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b="1" lang="en" sz="1600">
                <a:solidFill>
                  <a:schemeClr val="dk1"/>
                </a:solidFill>
              </a:rPr>
              <a:t>Insomnia</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b="1" lang="en" sz="1600">
                <a:solidFill>
                  <a:schemeClr val="dk1"/>
                </a:solidFill>
              </a:rPr>
              <a:t>Hormonal Imbalance</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b="1" lang="en" sz="1600">
                <a:solidFill>
                  <a:schemeClr val="dk1"/>
                </a:solidFill>
              </a:rPr>
              <a:t>Skin Problems</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b="1" lang="en" sz="1600">
                <a:solidFill>
                  <a:schemeClr val="dk1"/>
                </a:solidFill>
              </a:rPr>
              <a:t>Cognitive Impairments</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b="1" lang="en" sz="1600">
                <a:solidFill>
                  <a:schemeClr val="dk1"/>
                </a:solidFill>
              </a:rPr>
              <a:t>Cardiovascular Effects</a:t>
            </a:r>
            <a:endParaRPr b="1" sz="1600">
              <a:solidFill>
                <a:schemeClr val="dk1"/>
              </a:solidFill>
            </a:endParaRPr>
          </a:p>
          <a:p>
            <a:pPr indent="0" lvl="0" marL="0" rtl="0" algn="l">
              <a:spcBef>
                <a:spcPts val="120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64" name="Google Shape;164;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5" name="Google Shape;165;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6" name="Google Shape;166;p24"/>
          <p:cNvSpPr txBox="1"/>
          <p:nvPr/>
        </p:nvSpPr>
        <p:spPr>
          <a:xfrm>
            <a:off x="615775" y="445025"/>
            <a:ext cx="7642800" cy="376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u="sng"/>
              <a:t>Luke 12: 35-40 Parable of the Expectant Steward</a:t>
            </a:r>
            <a:endParaRPr b="1" sz="2000" u="sng"/>
          </a:p>
          <a:p>
            <a:pPr indent="0" lvl="0" marL="0" rtl="0" algn="l">
              <a:lnSpc>
                <a:spcPct val="115000"/>
              </a:lnSpc>
              <a:spcBef>
                <a:spcPts val="0"/>
              </a:spcBef>
              <a:spcAft>
                <a:spcPts val="0"/>
              </a:spcAft>
              <a:buNone/>
            </a:pPr>
            <a:r>
              <a:t/>
            </a:r>
            <a:endParaRPr b="1" sz="19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i="1" lang="en" sz="1900">
                <a:solidFill>
                  <a:schemeClr val="dk1"/>
                </a:solidFill>
              </a:rPr>
              <a:t>It underscores the importance of living a faithful and prepared life, always expecting Christ's return</a:t>
            </a:r>
            <a:r>
              <a:rPr b="1" i="1" lang="en" sz="2050">
                <a:solidFill>
                  <a:schemeClr val="dk1"/>
                </a:solidFill>
              </a:rPr>
              <a:t>.</a:t>
            </a:r>
            <a:endParaRPr b="1" i="1" sz="2000"/>
          </a:p>
          <a:p>
            <a:pPr indent="0" lvl="0" marL="0" rtl="0" algn="l">
              <a:spcBef>
                <a:spcPts val="0"/>
              </a:spcBef>
              <a:spcAft>
                <a:spcPts val="0"/>
              </a:spcAft>
              <a:buNone/>
            </a:pPr>
            <a:r>
              <a:t/>
            </a:r>
            <a:endParaRPr b="1" sz="2000"/>
          </a:p>
          <a:p>
            <a:pPr indent="0" lvl="0" marL="0" rtl="0" algn="l">
              <a:spcBef>
                <a:spcPts val="0"/>
              </a:spcBef>
              <a:spcAft>
                <a:spcPts val="0"/>
              </a:spcAft>
              <a:buNone/>
            </a:pPr>
            <a:r>
              <a:rPr b="1" lang="en" sz="2000" u="sng"/>
              <a:t>Luke 12:41-48 Parable of the Faithful Steward</a:t>
            </a:r>
            <a:endParaRPr b="1" sz="2000" u="sng"/>
          </a:p>
          <a:p>
            <a:pPr indent="0" lvl="0" marL="0" rtl="0" algn="l">
              <a:spcBef>
                <a:spcPts val="0"/>
              </a:spcBef>
              <a:spcAft>
                <a:spcPts val="0"/>
              </a:spcAft>
              <a:buNone/>
            </a:pPr>
            <a:r>
              <a:t/>
            </a:r>
            <a:endParaRPr b="1" sz="2000"/>
          </a:p>
          <a:p>
            <a:pPr indent="0" lvl="0" marL="0" rtl="0" algn="l">
              <a:lnSpc>
                <a:spcPct val="115000"/>
              </a:lnSpc>
              <a:spcBef>
                <a:spcPts val="0"/>
              </a:spcBef>
              <a:spcAft>
                <a:spcPts val="0"/>
              </a:spcAft>
              <a:buClr>
                <a:schemeClr val="dk1"/>
              </a:buClr>
              <a:buSzPts val="1100"/>
              <a:buFont typeface="Arial"/>
              <a:buNone/>
            </a:pPr>
            <a:r>
              <a:rPr b="1" i="1" lang="en" sz="1900">
                <a:solidFill>
                  <a:schemeClr val="dk1"/>
                </a:solidFill>
              </a:rPr>
              <a:t>It emphasizes that those who have been given much are accountable for their stewardship and will be held to a higher standard.</a:t>
            </a:r>
            <a:endParaRPr b="1" i="1" sz="2700"/>
          </a:p>
          <a:p>
            <a:pPr indent="0" lvl="0" marL="0" rtl="0" algn="l">
              <a:spcBef>
                <a:spcPts val="0"/>
              </a:spcBef>
              <a:spcAft>
                <a:spcPts val="0"/>
              </a:spcAft>
              <a:buNone/>
            </a:pPr>
            <a:r>
              <a:t/>
            </a:r>
            <a:endParaRPr b="1" sz="2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2" name="Google Shape;172;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3" name="Google Shape;173;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4" name="Google Shape;174;p25"/>
          <p:cNvSpPr txBox="1"/>
          <p:nvPr/>
        </p:nvSpPr>
        <p:spPr>
          <a:xfrm>
            <a:off x="1078050" y="740375"/>
            <a:ext cx="7481400" cy="3370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t>Luke 13: 22-35</a:t>
            </a:r>
            <a:endParaRPr b="1" sz="2300"/>
          </a:p>
          <a:p>
            <a:pPr indent="0" lvl="0" marL="0" rtl="0" algn="l">
              <a:spcBef>
                <a:spcPts val="0"/>
              </a:spcBef>
              <a:spcAft>
                <a:spcPts val="0"/>
              </a:spcAft>
              <a:buNone/>
            </a:pPr>
            <a:r>
              <a:t/>
            </a:r>
            <a:endParaRPr b="1" sz="2300"/>
          </a:p>
          <a:p>
            <a:pPr indent="0" lvl="0" marL="0" rtl="0" algn="l">
              <a:spcBef>
                <a:spcPts val="0"/>
              </a:spcBef>
              <a:spcAft>
                <a:spcPts val="0"/>
              </a:spcAft>
              <a:buNone/>
            </a:pPr>
            <a:r>
              <a:rPr b="1" lang="en" sz="2300"/>
              <a:t>  22-30 The Way into the Kingdom</a:t>
            </a:r>
            <a:endParaRPr b="1" sz="2300"/>
          </a:p>
          <a:p>
            <a:pPr indent="0" lvl="0" marL="0" rtl="0" algn="l">
              <a:spcBef>
                <a:spcPts val="0"/>
              </a:spcBef>
              <a:spcAft>
                <a:spcPts val="0"/>
              </a:spcAft>
              <a:buNone/>
            </a:pPr>
            <a:r>
              <a:t/>
            </a:r>
            <a:endParaRPr b="1" sz="2300"/>
          </a:p>
          <a:p>
            <a:pPr indent="0" lvl="0" marL="0" rtl="0" algn="l">
              <a:spcBef>
                <a:spcPts val="0"/>
              </a:spcBef>
              <a:spcAft>
                <a:spcPts val="0"/>
              </a:spcAft>
              <a:buNone/>
            </a:pPr>
            <a:r>
              <a:rPr b="1" lang="en" sz="2300"/>
              <a:t>  31-35 Christ </a:t>
            </a:r>
            <a:r>
              <a:rPr b="1" lang="en" sz="2300"/>
              <a:t>Mourns</a:t>
            </a:r>
            <a:r>
              <a:rPr b="1" lang="en" sz="2300"/>
              <a:t> over </a:t>
            </a:r>
            <a:r>
              <a:rPr b="1" lang="en" sz="2300"/>
              <a:t>Jerusalem</a:t>
            </a:r>
            <a:endParaRPr b="1" sz="2300"/>
          </a:p>
          <a:p>
            <a:pPr indent="0" lvl="0" marL="0" rtl="0" algn="l">
              <a:spcBef>
                <a:spcPts val="0"/>
              </a:spcBef>
              <a:spcAft>
                <a:spcPts val="0"/>
              </a:spcAft>
              <a:buNone/>
            </a:pPr>
            <a:r>
              <a:t/>
            </a:r>
            <a:endParaRPr b="1" sz="2300"/>
          </a:p>
          <a:p>
            <a:pPr indent="0" lvl="0" marL="0" rtl="0" algn="l">
              <a:spcBef>
                <a:spcPts val="0"/>
              </a:spcBef>
              <a:spcAft>
                <a:spcPts val="0"/>
              </a:spcAft>
              <a:buNone/>
            </a:pPr>
            <a:r>
              <a:rPr b="1" lang="en" sz="2300"/>
              <a:t>Luke 14: 25-35</a:t>
            </a:r>
            <a:endParaRPr b="1" sz="2300"/>
          </a:p>
          <a:p>
            <a:pPr indent="0" lvl="0" marL="0" rtl="0" algn="l">
              <a:spcBef>
                <a:spcPts val="0"/>
              </a:spcBef>
              <a:spcAft>
                <a:spcPts val="0"/>
              </a:spcAft>
              <a:buNone/>
            </a:pPr>
            <a:r>
              <a:rPr b="1" lang="en" sz="2300"/>
              <a:t> </a:t>
            </a:r>
            <a:endParaRPr b="1" sz="2300"/>
          </a:p>
          <a:p>
            <a:pPr indent="0" lvl="0" marL="0" rtl="0" algn="l">
              <a:spcBef>
                <a:spcPts val="0"/>
              </a:spcBef>
              <a:spcAft>
                <a:spcPts val="0"/>
              </a:spcAft>
              <a:buNone/>
            </a:pPr>
            <a:r>
              <a:rPr b="1" lang="en" sz="2300"/>
              <a:t>  The Cost of </a:t>
            </a:r>
            <a:r>
              <a:rPr b="1" lang="en" sz="2300"/>
              <a:t>Discipleship</a:t>
            </a:r>
            <a:endParaRPr b="1" sz="23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0" name="Google Shape;180;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81" name="Google Shape;181;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2" name="Google Shape;182;p26"/>
          <p:cNvSpPr txBox="1"/>
          <p:nvPr/>
        </p:nvSpPr>
        <p:spPr>
          <a:xfrm>
            <a:off x="545525" y="597475"/>
            <a:ext cx="7481400" cy="195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u="sng"/>
              <a:t>Luke 12:23</a:t>
            </a:r>
            <a:endParaRPr b="1" sz="2400" u="sng"/>
          </a:p>
          <a:p>
            <a:pPr indent="0" lvl="0" marL="0" rtl="0" algn="l">
              <a:lnSpc>
                <a:spcPct val="115000"/>
              </a:lnSpc>
              <a:spcBef>
                <a:spcPts val="0"/>
              </a:spcBef>
              <a:spcAft>
                <a:spcPts val="0"/>
              </a:spcAft>
              <a:buNone/>
            </a:pPr>
            <a:r>
              <a:t/>
            </a:r>
            <a:endParaRPr b="1" sz="1750">
              <a:solidFill>
                <a:schemeClr val="dk1"/>
              </a:solidFill>
            </a:endParaRPr>
          </a:p>
          <a:p>
            <a:pPr indent="0" lvl="0" marL="0" rtl="0" algn="l">
              <a:lnSpc>
                <a:spcPct val="115000"/>
              </a:lnSpc>
              <a:spcBef>
                <a:spcPts val="0"/>
              </a:spcBef>
              <a:spcAft>
                <a:spcPts val="0"/>
              </a:spcAft>
              <a:buNone/>
            </a:pPr>
            <a:r>
              <a:rPr b="1" lang="en" sz="2150">
                <a:solidFill>
                  <a:schemeClr val="dk1"/>
                </a:solidFill>
              </a:rPr>
              <a:t>As Jesus was teaching through the towns and villages on His way to Jerusalem, someone asked Him, “Lord, are only a few people going to be saved?” </a:t>
            </a:r>
            <a:endParaRPr sz="1800"/>
          </a:p>
        </p:txBody>
      </p:sp>
      <p:sp>
        <p:nvSpPr>
          <p:cNvPr id="183" name="Google Shape;183;p26"/>
          <p:cNvSpPr txBox="1"/>
          <p:nvPr/>
        </p:nvSpPr>
        <p:spPr>
          <a:xfrm>
            <a:off x="545525" y="3208200"/>
            <a:ext cx="7481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What would prompt this question?</a:t>
            </a:r>
            <a:endParaRPr b="1" sz="2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89" name="Google Shape;189;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0" name="Google Shape;190;p27"/>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1" name="Google Shape;191;p27"/>
          <p:cNvSpPr txBox="1"/>
          <p:nvPr/>
        </p:nvSpPr>
        <p:spPr>
          <a:xfrm>
            <a:off x="269825" y="573375"/>
            <a:ext cx="89043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t>How did Jesus respond?</a:t>
            </a:r>
            <a:endParaRPr b="1" sz="2500"/>
          </a:p>
        </p:txBody>
      </p:sp>
      <p:sp>
        <p:nvSpPr>
          <p:cNvPr id="192" name="Google Shape;192;p27"/>
          <p:cNvSpPr txBox="1"/>
          <p:nvPr/>
        </p:nvSpPr>
        <p:spPr>
          <a:xfrm>
            <a:off x="893775" y="1568350"/>
            <a:ext cx="7808100" cy="3439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50">
                <a:solidFill>
                  <a:schemeClr val="dk1"/>
                </a:solidFill>
              </a:rPr>
              <a:t>Vs 24 </a:t>
            </a:r>
            <a:endParaRPr b="1" sz="2050">
              <a:solidFill>
                <a:schemeClr val="dk1"/>
              </a:solidFill>
            </a:endParaRPr>
          </a:p>
          <a:p>
            <a:pPr indent="0" lvl="0" marL="0" rtl="0" algn="l">
              <a:lnSpc>
                <a:spcPct val="115000"/>
              </a:lnSpc>
              <a:spcBef>
                <a:spcPts val="0"/>
              </a:spcBef>
              <a:spcAft>
                <a:spcPts val="0"/>
              </a:spcAft>
              <a:buNone/>
            </a:pPr>
            <a:r>
              <a:rPr b="1" lang="en" sz="2050">
                <a:solidFill>
                  <a:schemeClr val="dk1"/>
                </a:solidFill>
              </a:rPr>
              <a:t>“For many, I tell you, will seek to enter and will not be able.</a:t>
            </a:r>
            <a:endParaRPr b="1" sz="2050">
              <a:solidFill>
                <a:schemeClr val="dk1"/>
              </a:solidFill>
            </a:endParaRPr>
          </a:p>
          <a:p>
            <a:pPr indent="0" lvl="0" marL="0" rtl="0" algn="l">
              <a:lnSpc>
                <a:spcPct val="115000"/>
              </a:lnSpc>
              <a:spcBef>
                <a:spcPts val="0"/>
              </a:spcBef>
              <a:spcAft>
                <a:spcPts val="0"/>
              </a:spcAft>
              <a:buNone/>
            </a:pPr>
            <a:r>
              <a:t/>
            </a:r>
            <a:endParaRPr b="1" sz="205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2050">
                <a:solidFill>
                  <a:schemeClr val="dk1"/>
                </a:solidFill>
              </a:rPr>
              <a:t>Jesus responds by telling them they will have to make every effort to pass through the narrow door and that many will try to pass through but will not be able to do so. </a:t>
            </a:r>
            <a:endParaRPr b="1" sz="2050">
              <a:solidFill>
                <a:schemeClr val="dk1"/>
              </a:solidFill>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98" name="Google Shape;198;p2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99" name="Google Shape;199;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00" name="Google Shape;200;p28"/>
          <p:cNvSpPr txBox="1"/>
          <p:nvPr/>
        </p:nvSpPr>
        <p:spPr>
          <a:xfrm>
            <a:off x="134900" y="607100"/>
            <a:ext cx="9039000" cy="1232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2350">
                <a:solidFill>
                  <a:schemeClr val="dk1"/>
                </a:solidFill>
              </a:rPr>
              <a:t>What did He mean when He used the word STRIVE or EFFORT?</a:t>
            </a:r>
            <a:endParaRPr b="1" sz="2350">
              <a:solidFill>
                <a:schemeClr val="dk1"/>
              </a:solidFill>
            </a:endParaRPr>
          </a:p>
          <a:p>
            <a:pPr indent="0" lvl="0" marL="0" rtl="0" algn="l">
              <a:spcBef>
                <a:spcPts val="0"/>
              </a:spcBef>
              <a:spcAft>
                <a:spcPts val="0"/>
              </a:spcAft>
              <a:buNone/>
            </a:pPr>
            <a:r>
              <a:t/>
            </a:r>
            <a:endParaRPr/>
          </a:p>
        </p:txBody>
      </p:sp>
      <p:sp>
        <p:nvSpPr>
          <p:cNvPr id="201" name="Google Shape;201;p28"/>
          <p:cNvSpPr txBox="1"/>
          <p:nvPr/>
        </p:nvSpPr>
        <p:spPr>
          <a:xfrm>
            <a:off x="236100" y="1753850"/>
            <a:ext cx="7926000" cy="119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i="1" lang="en" sz="2250">
                <a:solidFill>
                  <a:schemeClr val="dk1"/>
                </a:solidFill>
              </a:rPr>
              <a:t>The word strive is borrowed from the word “agonize”</a:t>
            </a:r>
            <a:endParaRPr b="1" i="1" sz="225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i="1" lang="en" sz="2250">
                <a:solidFill>
                  <a:schemeClr val="dk1"/>
                </a:solidFill>
              </a:rPr>
              <a:t>Strive emphasizes  intensity in effort</a:t>
            </a:r>
            <a:endParaRPr b="1" i="1" sz="2250">
              <a:solidFill>
                <a:schemeClr val="dk1"/>
              </a:solidFill>
            </a:endParaRPr>
          </a:p>
          <a:p>
            <a:pPr indent="0" lvl="0" marL="0" rtl="0" algn="l">
              <a:spcBef>
                <a:spcPts val="0"/>
              </a:spcBef>
              <a:spcAft>
                <a:spcPts val="0"/>
              </a:spcAft>
              <a:buNone/>
            </a:pPr>
            <a:r>
              <a:t/>
            </a:r>
            <a:endParaRPr/>
          </a:p>
        </p:txBody>
      </p:sp>
      <p:sp>
        <p:nvSpPr>
          <p:cNvPr id="202" name="Google Shape;202;p28"/>
          <p:cNvSpPr txBox="1"/>
          <p:nvPr/>
        </p:nvSpPr>
        <p:spPr>
          <a:xfrm>
            <a:off x="280200" y="3153575"/>
            <a:ext cx="8583600" cy="119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i="1" lang="en" sz="2050">
                <a:solidFill>
                  <a:schemeClr val="dk1"/>
                </a:solidFill>
              </a:rPr>
              <a:t>J</a:t>
            </a:r>
            <a:r>
              <a:rPr b="1" i="1" lang="en" sz="2250">
                <a:solidFill>
                  <a:schemeClr val="dk1"/>
                </a:solidFill>
              </a:rPr>
              <a:t>esus warns us not to assume that we’ll float into the kingdom with ease….we should expect difficulty!!</a:t>
            </a:r>
            <a:endParaRPr b="1" i="1" sz="225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8" name="Google Shape;208;p2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9" name="Google Shape;209;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0" name="Google Shape;210;p29"/>
          <p:cNvSpPr txBox="1"/>
          <p:nvPr/>
        </p:nvSpPr>
        <p:spPr>
          <a:xfrm>
            <a:off x="60900" y="1283100"/>
            <a:ext cx="9022200" cy="2683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2150">
                <a:solidFill>
                  <a:schemeClr val="dk1"/>
                </a:solidFill>
              </a:rPr>
              <a:t>We have many distractions in this life, things constantly trying to pull us away from a relationship with God, especially our adversary, Satan.  We are distracted by fear, the pursuit of riches, worry, lust, and our fleshly desires.  A life given over to God is a life of full self sacrifice or dying to self, just as Jesus tells us to “count the cost” in Luke 14: 28-35.  </a:t>
            </a:r>
            <a:endParaRPr b="1" sz="2150">
              <a:solidFill>
                <a:schemeClr val="dk1"/>
              </a:solidFill>
            </a:endParaRPr>
          </a:p>
          <a:p>
            <a:pPr indent="0" lvl="0" marL="0" rtl="0" algn="l">
              <a:spcBef>
                <a:spcPts val="0"/>
              </a:spcBef>
              <a:spcAft>
                <a:spcPts val="0"/>
              </a:spcAft>
              <a:buNone/>
            </a:pPr>
            <a:r>
              <a:t/>
            </a:r>
            <a:endParaRPr/>
          </a:p>
        </p:txBody>
      </p:sp>
      <p:sp>
        <p:nvSpPr>
          <p:cNvPr id="211" name="Google Shape;211;p29"/>
          <p:cNvSpPr txBox="1"/>
          <p:nvPr/>
        </p:nvSpPr>
        <p:spPr>
          <a:xfrm>
            <a:off x="168650" y="590250"/>
            <a:ext cx="900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17" name="Google Shape;217;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18" name="Google Shape;218;p30"/>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9" name="Google Shape;219;p30"/>
          <p:cNvSpPr txBox="1"/>
          <p:nvPr/>
        </p:nvSpPr>
        <p:spPr>
          <a:xfrm>
            <a:off x="489050" y="876925"/>
            <a:ext cx="8685000" cy="816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b="1" sz="2350">
              <a:solidFill>
                <a:schemeClr val="dk1"/>
              </a:solidFill>
            </a:endParaRPr>
          </a:p>
          <a:p>
            <a:pPr indent="0" lvl="0" marL="0" rtl="0" algn="l">
              <a:spcBef>
                <a:spcPts val="0"/>
              </a:spcBef>
              <a:spcAft>
                <a:spcPts val="0"/>
              </a:spcAft>
              <a:buNone/>
            </a:pPr>
            <a:r>
              <a:t/>
            </a:r>
            <a:endParaRPr/>
          </a:p>
        </p:txBody>
      </p:sp>
      <p:sp>
        <p:nvSpPr>
          <p:cNvPr id="220" name="Google Shape;220;p30"/>
          <p:cNvSpPr txBox="1"/>
          <p:nvPr/>
        </p:nvSpPr>
        <p:spPr>
          <a:xfrm>
            <a:off x="1791425" y="352875"/>
            <a:ext cx="4492200" cy="87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2700" u="sng">
                <a:solidFill>
                  <a:schemeClr val="dk1"/>
                </a:solidFill>
              </a:rPr>
              <a:t>Luke chapter 14: 25-35</a:t>
            </a:r>
            <a:endParaRPr b="1" sz="2700" u="sng">
              <a:solidFill>
                <a:schemeClr val="dk1"/>
              </a:solidFill>
            </a:endParaRPr>
          </a:p>
          <a:p>
            <a:pPr indent="0" lvl="0" marL="0" rtl="0" algn="l">
              <a:spcBef>
                <a:spcPts val="0"/>
              </a:spcBef>
              <a:spcAft>
                <a:spcPts val="0"/>
              </a:spcAft>
              <a:buNone/>
            </a:pPr>
            <a:r>
              <a:t/>
            </a:r>
            <a:endParaRPr/>
          </a:p>
        </p:txBody>
      </p:sp>
      <p:sp>
        <p:nvSpPr>
          <p:cNvPr id="221" name="Google Shape;221;p30"/>
          <p:cNvSpPr txBox="1"/>
          <p:nvPr/>
        </p:nvSpPr>
        <p:spPr>
          <a:xfrm>
            <a:off x="380000" y="1384275"/>
            <a:ext cx="43971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Christ teaching on Discipleship</a:t>
            </a:r>
            <a:endParaRPr b="1" sz="2100"/>
          </a:p>
        </p:txBody>
      </p:sp>
      <p:sp>
        <p:nvSpPr>
          <p:cNvPr id="222" name="Google Shape;222;p30"/>
          <p:cNvSpPr txBox="1"/>
          <p:nvPr/>
        </p:nvSpPr>
        <p:spPr>
          <a:xfrm>
            <a:off x="2239250" y="2157825"/>
            <a:ext cx="6934800" cy="1887000"/>
          </a:xfrm>
          <a:prstGeom prst="rect">
            <a:avLst/>
          </a:prstGeom>
          <a:noFill/>
          <a:ln>
            <a:noFill/>
          </a:ln>
        </p:spPr>
        <p:txBody>
          <a:bodyPr anchorCtr="0" anchor="t" bIns="91425" lIns="91425" spcFirstLastPara="1" rIns="91425" wrap="square" tIns="91425">
            <a:spAutoFit/>
          </a:bodyPr>
          <a:lstStyle/>
          <a:p>
            <a:pPr indent="-361950" lvl="0" marL="457200" rtl="0" algn="l">
              <a:lnSpc>
                <a:spcPct val="115000"/>
              </a:lnSpc>
              <a:spcBef>
                <a:spcPts val="0"/>
              </a:spcBef>
              <a:spcAft>
                <a:spcPts val="0"/>
              </a:spcAft>
              <a:buClr>
                <a:schemeClr val="dk1"/>
              </a:buClr>
              <a:buSzPts val="2100"/>
              <a:buAutoNum type="arabicPeriod"/>
            </a:pPr>
            <a:r>
              <a:rPr b="1" lang="en" sz="2100">
                <a:solidFill>
                  <a:schemeClr val="dk1"/>
                </a:solidFill>
              </a:rPr>
              <a:t>Priority of Commitment</a:t>
            </a:r>
            <a:endParaRPr b="1" sz="2100">
              <a:solidFill>
                <a:schemeClr val="dk1"/>
              </a:solidFill>
            </a:endParaRPr>
          </a:p>
          <a:p>
            <a:pPr indent="-361950" lvl="0" marL="457200" rtl="0" algn="l">
              <a:lnSpc>
                <a:spcPct val="115000"/>
              </a:lnSpc>
              <a:spcBef>
                <a:spcPts val="0"/>
              </a:spcBef>
              <a:spcAft>
                <a:spcPts val="0"/>
              </a:spcAft>
              <a:buClr>
                <a:schemeClr val="dk1"/>
              </a:buClr>
              <a:buSzPts val="2100"/>
              <a:buAutoNum type="arabicPeriod"/>
            </a:pPr>
            <a:r>
              <a:rPr b="1" lang="en" sz="2100">
                <a:solidFill>
                  <a:schemeClr val="dk1"/>
                </a:solidFill>
              </a:rPr>
              <a:t>Counting the Cost</a:t>
            </a:r>
            <a:endParaRPr b="1" sz="2100">
              <a:solidFill>
                <a:schemeClr val="dk1"/>
              </a:solidFill>
            </a:endParaRPr>
          </a:p>
          <a:p>
            <a:pPr indent="-361950" lvl="0" marL="457200" rtl="0" algn="l">
              <a:lnSpc>
                <a:spcPct val="115000"/>
              </a:lnSpc>
              <a:spcBef>
                <a:spcPts val="0"/>
              </a:spcBef>
              <a:spcAft>
                <a:spcPts val="0"/>
              </a:spcAft>
              <a:buClr>
                <a:schemeClr val="dk1"/>
              </a:buClr>
              <a:buSzPts val="2100"/>
              <a:buAutoNum type="arabicPeriod"/>
            </a:pPr>
            <a:r>
              <a:rPr b="1" lang="en" sz="2100">
                <a:solidFill>
                  <a:schemeClr val="dk1"/>
                </a:solidFill>
              </a:rPr>
              <a:t>Plan and Prepare</a:t>
            </a:r>
            <a:endParaRPr b="1" sz="2100">
              <a:solidFill>
                <a:schemeClr val="dk1"/>
              </a:solidFill>
            </a:endParaRPr>
          </a:p>
          <a:p>
            <a:pPr indent="-361950" lvl="0" marL="457200" rtl="0" algn="l">
              <a:lnSpc>
                <a:spcPct val="115000"/>
              </a:lnSpc>
              <a:spcBef>
                <a:spcPts val="0"/>
              </a:spcBef>
              <a:spcAft>
                <a:spcPts val="0"/>
              </a:spcAft>
              <a:buClr>
                <a:schemeClr val="dk1"/>
              </a:buClr>
              <a:buSzPts val="2100"/>
              <a:buAutoNum type="arabicPeriod"/>
            </a:pPr>
            <a:r>
              <a:rPr b="1" lang="en" sz="2100">
                <a:solidFill>
                  <a:schemeClr val="dk1"/>
                </a:solidFill>
              </a:rPr>
              <a:t>Be “salty”</a:t>
            </a:r>
            <a:endParaRPr b="1" sz="21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28" name="Google Shape;228;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9" name="Google Shape;229;p3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0" name="Google Shape;230;p31"/>
          <p:cNvSpPr txBox="1"/>
          <p:nvPr/>
        </p:nvSpPr>
        <p:spPr>
          <a:xfrm>
            <a:off x="2917825" y="2022125"/>
            <a:ext cx="62562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t>END</a:t>
            </a:r>
            <a:endParaRPr sz="2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3" name="Google Shape;63;p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64" name="Google Shape;64;p14"/>
          <p:cNvSpPr txBox="1"/>
          <p:nvPr/>
        </p:nvSpPr>
        <p:spPr>
          <a:xfrm>
            <a:off x="2556375" y="1900900"/>
            <a:ext cx="6620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p>
        </p:txBody>
      </p:sp>
      <p:sp>
        <p:nvSpPr>
          <p:cNvPr id="65" name="Google Shape;65;p14"/>
          <p:cNvSpPr txBox="1"/>
          <p:nvPr/>
        </p:nvSpPr>
        <p:spPr>
          <a:xfrm>
            <a:off x="151925" y="314675"/>
            <a:ext cx="62502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t>Luke Chapter 12</a:t>
            </a:r>
            <a:endParaRPr b="1" sz="2500"/>
          </a:p>
        </p:txBody>
      </p:sp>
      <p:sp>
        <p:nvSpPr>
          <p:cNvPr id="66" name="Google Shape;66;p14"/>
          <p:cNvSpPr txBox="1"/>
          <p:nvPr/>
        </p:nvSpPr>
        <p:spPr>
          <a:xfrm>
            <a:off x="271275" y="1161075"/>
            <a:ext cx="6250200" cy="375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t>12: 13-21 Parable of the Rich Fool</a:t>
            </a:r>
            <a:endParaRPr b="1" sz="1900"/>
          </a:p>
          <a:p>
            <a:pPr indent="0" lvl="0" marL="0" rtl="0" algn="l">
              <a:spcBef>
                <a:spcPts val="0"/>
              </a:spcBef>
              <a:spcAft>
                <a:spcPts val="0"/>
              </a:spcAft>
              <a:buNone/>
            </a:pPr>
            <a:r>
              <a:t/>
            </a:r>
            <a:endParaRPr b="1" sz="1900"/>
          </a:p>
          <a:p>
            <a:pPr indent="0" lvl="0" marL="0" rtl="0" algn="l">
              <a:spcBef>
                <a:spcPts val="0"/>
              </a:spcBef>
              <a:spcAft>
                <a:spcPts val="0"/>
              </a:spcAft>
              <a:buNone/>
            </a:pPr>
            <a:r>
              <a:t/>
            </a:r>
            <a:endParaRPr b="1" sz="1900"/>
          </a:p>
          <a:p>
            <a:pPr indent="0" lvl="0" marL="0" rtl="0" algn="l">
              <a:spcBef>
                <a:spcPts val="0"/>
              </a:spcBef>
              <a:spcAft>
                <a:spcPts val="0"/>
              </a:spcAft>
              <a:buNone/>
            </a:pPr>
            <a:r>
              <a:rPr b="1" lang="en" sz="1900"/>
              <a:t>12:22-34 Seek The Kingdom of God</a:t>
            </a:r>
            <a:endParaRPr b="1" sz="1900"/>
          </a:p>
          <a:p>
            <a:pPr indent="0" lvl="0" marL="0" rtl="0" algn="l">
              <a:spcBef>
                <a:spcPts val="0"/>
              </a:spcBef>
              <a:spcAft>
                <a:spcPts val="0"/>
              </a:spcAft>
              <a:buNone/>
            </a:pPr>
            <a:r>
              <a:t/>
            </a:r>
            <a:endParaRPr b="1" sz="1900"/>
          </a:p>
          <a:p>
            <a:pPr indent="0" lvl="0" marL="0" rtl="0" algn="l">
              <a:spcBef>
                <a:spcPts val="0"/>
              </a:spcBef>
              <a:spcAft>
                <a:spcPts val="0"/>
              </a:spcAft>
              <a:buNone/>
            </a:pPr>
            <a:r>
              <a:t/>
            </a:r>
            <a:endParaRPr b="1" sz="1900"/>
          </a:p>
          <a:p>
            <a:pPr indent="0" lvl="0" marL="0" rtl="0" algn="l">
              <a:spcBef>
                <a:spcPts val="0"/>
              </a:spcBef>
              <a:spcAft>
                <a:spcPts val="0"/>
              </a:spcAft>
              <a:buNone/>
            </a:pPr>
            <a:r>
              <a:rPr b="1" lang="en" sz="1900"/>
              <a:t>12: 35-48 Parable ot the Expectant Steward</a:t>
            </a:r>
            <a:endParaRPr b="1" sz="1900"/>
          </a:p>
          <a:p>
            <a:pPr indent="0" lvl="0" marL="0" rtl="0" algn="l">
              <a:spcBef>
                <a:spcPts val="0"/>
              </a:spcBef>
              <a:spcAft>
                <a:spcPts val="0"/>
              </a:spcAft>
              <a:buNone/>
            </a:pPr>
            <a:r>
              <a:t/>
            </a:r>
            <a:endParaRPr b="1" sz="1900"/>
          </a:p>
          <a:p>
            <a:pPr indent="0" lvl="0" marL="0" rtl="0" algn="l">
              <a:spcBef>
                <a:spcPts val="0"/>
              </a:spcBef>
              <a:spcAft>
                <a:spcPts val="0"/>
              </a:spcAft>
              <a:buNone/>
            </a:pPr>
            <a:r>
              <a:t/>
            </a:r>
            <a:endParaRPr b="1" sz="1900"/>
          </a:p>
          <a:p>
            <a:pPr indent="0" lvl="0" marL="0" rtl="0" algn="l">
              <a:spcBef>
                <a:spcPts val="0"/>
              </a:spcBef>
              <a:spcAft>
                <a:spcPts val="0"/>
              </a:spcAft>
              <a:buNone/>
            </a:pPr>
            <a:r>
              <a:rPr b="1" lang="en" sz="1900"/>
              <a:t>12: 41-48 Parable of the Faithful Steward</a:t>
            </a:r>
            <a:endParaRPr b="1" sz="19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36" name="Google Shape;236;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37" name="Google Shape;237;p3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43" name="Google Shape;243;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44" name="Google Shape;244;p33"/>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0" name="Google Shape;250;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1" name="Google Shape;251;p34"/>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2" name="Google Shape;72;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3" name="Google Shape;73;p15"/>
          <p:cNvPicPr preferRelativeResize="0"/>
          <p:nvPr/>
        </p:nvPicPr>
        <p:blipFill>
          <a:blip r:embed="rId3">
            <a:alphaModFix/>
          </a:blip>
          <a:stretch>
            <a:fillRect/>
          </a:stretch>
        </p:blipFill>
        <p:spPr>
          <a:xfrm>
            <a:off x="0" y="0"/>
            <a:ext cx="9144000" cy="5143500"/>
          </a:xfrm>
          <a:prstGeom prst="rect">
            <a:avLst/>
          </a:prstGeom>
          <a:noFill/>
          <a:ln>
            <a:noFill/>
          </a:ln>
        </p:spPr>
      </p:pic>
      <p:sp>
        <p:nvSpPr>
          <p:cNvPr id="74" name="Google Shape;74;p15"/>
          <p:cNvSpPr txBox="1"/>
          <p:nvPr/>
        </p:nvSpPr>
        <p:spPr>
          <a:xfrm>
            <a:off x="108675" y="664075"/>
            <a:ext cx="6954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500"/>
              <a:t>Luke 22-33</a:t>
            </a:r>
            <a:endParaRPr b="1" sz="2500"/>
          </a:p>
        </p:txBody>
      </p:sp>
      <p:sp>
        <p:nvSpPr>
          <p:cNvPr id="75" name="Google Shape;75;p15"/>
          <p:cNvSpPr txBox="1"/>
          <p:nvPr/>
        </p:nvSpPr>
        <p:spPr>
          <a:xfrm>
            <a:off x="700300" y="1521325"/>
            <a:ext cx="69546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What word or </a:t>
            </a:r>
            <a:r>
              <a:rPr b="1" lang="en" sz="2100"/>
              <a:t>phrase</a:t>
            </a:r>
            <a:r>
              <a:rPr b="1" lang="en" sz="2100"/>
              <a:t> stands out?</a:t>
            </a:r>
            <a:endParaRPr b="1" sz="2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81" name="Google Shape;81;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2" name="Google Shape;82;p16"/>
          <p:cNvPicPr preferRelativeResize="0"/>
          <p:nvPr/>
        </p:nvPicPr>
        <p:blipFill>
          <a:blip r:embed="rId3">
            <a:alphaModFix/>
          </a:blip>
          <a:stretch>
            <a:fillRect/>
          </a:stretch>
        </p:blipFill>
        <p:spPr>
          <a:xfrm>
            <a:off x="0" y="0"/>
            <a:ext cx="9144000" cy="5143500"/>
          </a:xfrm>
          <a:prstGeom prst="rect">
            <a:avLst/>
          </a:prstGeom>
          <a:noFill/>
          <a:ln>
            <a:noFill/>
          </a:ln>
        </p:spPr>
      </p:pic>
      <p:sp>
        <p:nvSpPr>
          <p:cNvPr id="83" name="Google Shape;83;p16"/>
          <p:cNvSpPr txBox="1"/>
          <p:nvPr/>
        </p:nvSpPr>
        <p:spPr>
          <a:xfrm flipH="1" rot="10800000">
            <a:off x="1226200" y="1281750"/>
            <a:ext cx="79506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p>
        </p:txBody>
      </p:sp>
      <p:sp>
        <p:nvSpPr>
          <p:cNvPr id="84" name="Google Shape;84;p16"/>
          <p:cNvSpPr txBox="1"/>
          <p:nvPr/>
        </p:nvSpPr>
        <p:spPr>
          <a:xfrm flipH="1">
            <a:off x="3212125" y="268600"/>
            <a:ext cx="2126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t>Luke 12:22-34  </a:t>
            </a:r>
            <a:endParaRPr b="1" sz="2300"/>
          </a:p>
        </p:txBody>
      </p:sp>
      <p:sp>
        <p:nvSpPr>
          <p:cNvPr id="85" name="Google Shape;85;p16"/>
          <p:cNvSpPr txBox="1"/>
          <p:nvPr/>
        </p:nvSpPr>
        <p:spPr>
          <a:xfrm>
            <a:off x="133800" y="891900"/>
            <a:ext cx="8876400" cy="117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50">
                <a:solidFill>
                  <a:schemeClr val="dk1"/>
                </a:solidFill>
              </a:rPr>
              <a:t>In our lives today, if we take a look around us, what are some things that we value?</a:t>
            </a:r>
            <a:endParaRPr b="1" sz="2050">
              <a:solidFill>
                <a:schemeClr val="dk1"/>
              </a:solidFill>
            </a:endParaRPr>
          </a:p>
          <a:p>
            <a:pPr indent="0" lvl="0" marL="0" rtl="0" algn="l">
              <a:lnSpc>
                <a:spcPct val="115000"/>
              </a:lnSpc>
              <a:spcBef>
                <a:spcPts val="0"/>
              </a:spcBef>
              <a:spcAft>
                <a:spcPts val="0"/>
              </a:spcAft>
              <a:buNone/>
            </a:pPr>
            <a:r>
              <a:t/>
            </a:r>
            <a:endParaRPr b="1" sz="1750">
              <a:solidFill>
                <a:schemeClr val="dk1"/>
              </a:solidFill>
              <a:highlight>
                <a:srgbClr val="FFFFFF"/>
              </a:highlight>
            </a:endParaRPr>
          </a:p>
        </p:txBody>
      </p:sp>
      <p:sp>
        <p:nvSpPr>
          <p:cNvPr id="86" name="Google Shape;86;p16"/>
          <p:cNvSpPr txBox="1"/>
          <p:nvPr/>
        </p:nvSpPr>
        <p:spPr>
          <a:xfrm>
            <a:off x="455750" y="1942375"/>
            <a:ext cx="8376600" cy="221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2050">
                <a:solidFill>
                  <a:schemeClr val="dk1"/>
                </a:solidFill>
              </a:rPr>
              <a:t>~O</a:t>
            </a:r>
            <a:r>
              <a:rPr b="1" lang="en" sz="2050">
                <a:solidFill>
                  <a:schemeClr val="dk1"/>
                </a:solidFill>
              </a:rPr>
              <a:t>ur children                  ~Homes                 ~ Jobs</a:t>
            </a:r>
            <a:endParaRPr b="1" sz="205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2050">
                <a:solidFill>
                  <a:schemeClr val="dk1"/>
                </a:solidFill>
              </a:rPr>
              <a:t>~Our marriage                 ~Friends                ~Success</a:t>
            </a:r>
            <a:endParaRPr b="1" sz="205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2050">
                <a:solidFill>
                  <a:schemeClr val="dk1"/>
                </a:solidFill>
              </a:rPr>
              <a:t>~Integrity                         ~Health                  ~Relationship with God</a:t>
            </a:r>
            <a:endParaRPr b="1" sz="2050">
              <a:solidFill>
                <a:schemeClr val="dk1"/>
              </a:solidFill>
            </a:endParaRPr>
          </a:p>
          <a:p>
            <a:pPr indent="0" lvl="0" marL="0" rtl="0" algn="l">
              <a:lnSpc>
                <a:spcPct val="115000"/>
              </a:lnSpc>
              <a:spcBef>
                <a:spcPts val="0"/>
              </a:spcBef>
              <a:spcAft>
                <a:spcPts val="0"/>
              </a:spcAft>
              <a:buNone/>
            </a:pPr>
            <a:r>
              <a:rPr b="1" lang="en" sz="2050">
                <a:solidFill>
                  <a:schemeClr val="dk1"/>
                </a:solidFill>
              </a:rPr>
              <a:t>~A Cause/Organization of some kind </a:t>
            </a:r>
            <a:endParaRPr b="1" sz="205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2050">
                <a:solidFill>
                  <a:schemeClr val="dk1"/>
                </a:solidFill>
              </a:rPr>
              <a:t>~Our church family</a:t>
            </a:r>
            <a:endParaRPr b="1" sz="2050">
              <a:solidFill>
                <a:schemeClr val="dk1"/>
              </a:solidFill>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2" name="Google Shape;92;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3" name="Google Shape;93;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94" name="Google Shape;94;p17"/>
          <p:cNvSpPr txBox="1"/>
          <p:nvPr/>
        </p:nvSpPr>
        <p:spPr>
          <a:xfrm>
            <a:off x="2556375" y="1900900"/>
            <a:ext cx="6620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p>
        </p:txBody>
      </p:sp>
      <p:sp>
        <p:nvSpPr>
          <p:cNvPr id="95" name="Google Shape;95;p17"/>
          <p:cNvSpPr txBox="1"/>
          <p:nvPr/>
        </p:nvSpPr>
        <p:spPr>
          <a:xfrm>
            <a:off x="206175" y="954900"/>
            <a:ext cx="7205100" cy="119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2250">
                <a:solidFill>
                  <a:schemeClr val="dk1"/>
                </a:solidFill>
              </a:rPr>
              <a:t>In terms of earthly things, what does God appear to value most according to Luke 12:24?</a:t>
            </a:r>
            <a:endParaRPr b="1" sz="2250">
              <a:solidFill>
                <a:schemeClr val="dk1"/>
              </a:solidFill>
            </a:endParaRPr>
          </a:p>
          <a:p>
            <a:pPr indent="0" lvl="0" marL="0" rtl="0" algn="l">
              <a:spcBef>
                <a:spcPts val="0"/>
              </a:spcBef>
              <a:spcAft>
                <a:spcPts val="0"/>
              </a:spcAft>
              <a:buNone/>
            </a:pPr>
            <a:r>
              <a:t/>
            </a:r>
            <a:endParaRPr/>
          </a:p>
        </p:txBody>
      </p:sp>
      <p:sp>
        <p:nvSpPr>
          <p:cNvPr id="96" name="Google Shape;96;p17"/>
          <p:cNvSpPr txBox="1"/>
          <p:nvPr/>
        </p:nvSpPr>
        <p:spPr>
          <a:xfrm>
            <a:off x="3201125" y="2517550"/>
            <a:ext cx="3060000" cy="88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b="1" sz="900">
              <a:solidFill>
                <a:schemeClr val="dk1"/>
              </a:solidFill>
              <a:highlight>
                <a:srgbClr val="FFFFFF"/>
              </a:highlight>
            </a:endParaRPr>
          </a:p>
          <a:p>
            <a:pPr indent="0" lvl="0" marL="0" rtl="0" algn="l">
              <a:spcBef>
                <a:spcPts val="0"/>
              </a:spcBef>
              <a:spcAft>
                <a:spcPts val="0"/>
              </a:spcAft>
              <a:buNone/>
            </a:pPr>
            <a:r>
              <a:rPr b="1" lang="en" sz="3500"/>
              <a:t>YOU!!!</a:t>
            </a:r>
            <a:endParaRPr b="1" sz="35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02" name="Google Shape;102;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03" name="Google Shape;103;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4" name="Google Shape;104;p18"/>
          <p:cNvSpPr txBox="1"/>
          <p:nvPr/>
        </p:nvSpPr>
        <p:spPr>
          <a:xfrm>
            <a:off x="69700" y="892100"/>
            <a:ext cx="8028900" cy="278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250">
                <a:solidFill>
                  <a:schemeClr val="dk1"/>
                </a:solidFill>
              </a:rPr>
              <a:t>Luke 12:22-34</a:t>
            </a:r>
            <a:endParaRPr b="1" sz="2250">
              <a:solidFill>
                <a:schemeClr val="dk1"/>
              </a:solidFill>
            </a:endParaRPr>
          </a:p>
          <a:p>
            <a:pPr indent="0" lvl="0" marL="0" rtl="0" algn="l">
              <a:lnSpc>
                <a:spcPct val="115000"/>
              </a:lnSpc>
              <a:spcBef>
                <a:spcPts val="0"/>
              </a:spcBef>
              <a:spcAft>
                <a:spcPts val="0"/>
              </a:spcAft>
              <a:buNone/>
            </a:pPr>
            <a:r>
              <a:t/>
            </a:r>
            <a:endParaRPr b="1" sz="2250">
              <a:solidFill>
                <a:schemeClr val="dk1"/>
              </a:solidFill>
            </a:endParaRPr>
          </a:p>
          <a:p>
            <a:pPr indent="0" lvl="0" marL="0" rtl="0" algn="l">
              <a:lnSpc>
                <a:spcPct val="115000"/>
              </a:lnSpc>
              <a:spcBef>
                <a:spcPts val="0"/>
              </a:spcBef>
              <a:spcAft>
                <a:spcPts val="0"/>
              </a:spcAft>
              <a:buNone/>
            </a:pPr>
            <a:r>
              <a:rPr b="1" lang="en" sz="2250">
                <a:solidFill>
                  <a:schemeClr val="dk1"/>
                </a:solidFill>
              </a:rPr>
              <a:t> How does Jesus' teaching on worry and anxiety challenge our modern concerns about wealth, security, and possessions?</a:t>
            </a:r>
            <a:endParaRPr b="1" sz="2250">
              <a:solidFill>
                <a:schemeClr val="dk1"/>
              </a:solidFill>
            </a:endParaRPr>
          </a:p>
          <a:p>
            <a:pPr indent="203200" lvl="0" marL="0" rtl="0" algn="l">
              <a:lnSpc>
                <a:spcPct val="115000"/>
              </a:lnSpc>
              <a:spcBef>
                <a:spcPts val="0"/>
              </a:spcBef>
              <a:spcAft>
                <a:spcPts val="0"/>
              </a:spcAft>
              <a:buClr>
                <a:schemeClr val="dk1"/>
              </a:buClr>
              <a:buSzPts val="1100"/>
              <a:buFont typeface="Arial"/>
              <a:buNone/>
            </a:pPr>
            <a:r>
              <a:t/>
            </a:r>
            <a:endParaRPr b="1" sz="2200">
              <a:solidFill>
                <a:srgbClr val="010C2C"/>
              </a:solidFill>
              <a:highlight>
                <a:srgbClr val="FBFDFC"/>
              </a:highlight>
            </a:endParaRPr>
          </a:p>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10" name="Google Shape;110;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11" name="Google Shape;111;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2" name="Google Shape;112;p19"/>
          <p:cNvSpPr txBox="1"/>
          <p:nvPr/>
        </p:nvSpPr>
        <p:spPr>
          <a:xfrm>
            <a:off x="2556375" y="1900900"/>
            <a:ext cx="6620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p>
        </p:txBody>
      </p:sp>
      <p:sp>
        <p:nvSpPr>
          <p:cNvPr id="113" name="Google Shape;113;p19"/>
          <p:cNvSpPr txBox="1"/>
          <p:nvPr/>
        </p:nvSpPr>
        <p:spPr>
          <a:xfrm>
            <a:off x="10850" y="542575"/>
            <a:ext cx="625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4" name="Google Shape;114;p19"/>
          <p:cNvSpPr txBox="1"/>
          <p:nvPr/>
        </p:nvSpPr>
        <p:spPr>
          <a:xfrm>
            <a:off x="390650" y="119375"/>
            <a:ext cx="8094900" cy="1595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2250">
                <a:solidFill>
                  <a:schemeClr val="dk1"/>
                </a:solidFill>
              </a:rPr>
              <a:t>We live out what we truly believe, aka, your belief system.  If we believe what God says about our value to Him, it will alter how we live our lives…….. </a:t>
            </a:r>
            <a:endParaRPr b="1" sz="2250">
              <a:solidFill>
                <a:schemeClr val="dk1"/>
              </a:solidFill>
            </a:endParaRPr>
          </a:p>
          <a:p>
            <a:pPr indent="0" lvl="0" marL="0" rtl="0" algn="l">
              <a:spcBef>
                <a:spcPts val="0"/>
              </a:spcBef>
              <a:spcAft>
                <a:spcPts val="0"/>
              </a:spcAft>
              <a:buNone/>
            </a:pPr>
            <a:r>
              <a:t/>
            </a:r>
            <a:endParaRPr/>
          </a:p>
        </p:txBody>
      </p:sp>
      <p:sp>
        <p:nvSpPr>
          <p:cNvPr id="115" name="Google Shape;115;p19"/>
          <p:cNvSpPr txBox="1"/>
          <p:nvPr/>
        </p:nvSpPr>
        <p:spPr>
          <a:xfrm>
            <a:off x="130225" y="1671100"/>
            <a:ext cx="6250200" cy="74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950">
                <a:solidFill>
                  <a:schemeClr val="dk1"/>
                </a:solidFill>
              </a:rPr>
              <a:t>1)	It frees us from hypocrisy </a:t>
            </a:r>
            <a:endParaRPr b="1" sz="1950">
              <a:solidFill>
                <a:schemeClr val="dk1"/>
              </a:solidFill>
            </a:endParaRPr>
          </a:p>
          <a:p>
            <a:pPr indent="0" lvl="0" marL="0" rtl="0" algn="l">
              <a:spcBef>
                <a:spcPts val="0"/>
              </a:spcBef>
              <a:spcAft>
                <a:spcPts val="0"/>
              </a:spcAft>
              <a:buNone/>
            </a:pPr>
            <a:r>
              <a:t/>
            </a:r>
            <a:endParaRPr/>
          </a:p>
        </p:txBody>
      </p:sp>
      <p:sp>
        <p:nvSpPr>
          <p:cNvPr id="116" name="Google Shape;116;p19"/>
          <p:cNvSpPr txBox="1"/>
          <p:nvPr/>
        </p:nvSpPr>
        <p:spPr>
          <a:xfrm>
            <a:off x="130225" y="2301100"/>
            <a:ext cx="8347800" cy="143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950">
                <a:solidFill>
                  <a:schemeClr val="dk1"/>
                </a:solidFill>
              </a:rPr>
              <a:t>2)   It frees us from unnecessary fear  vs 4- “I tell you, my friends, do not be afraid of those who kill the body and after that can do nothing more.” </a:t>
            </a:r>
            <a:endParaRPr b="1" sz="1950">
              <a:solidFill>
                <a:schemeClr val="dk1"/>
              </a:solidFill>
            </a:endParaRPr>
          </a:p>
          <a:p>
            <a:pPr indent="0" lvl="0" marL="0" rtl="0" algn="l">
              <a:spcBef>
                <a:spcPts val="0"/>
              </a:spcBef>
              <a:spcAft>
                <a:spcPts val="0"/>
              </a:spcAft>
              <a:buNone/>
            </a:pPr>
            <a:r>
              <a:t/>
            </a:r>
            <a:endParaRPr/>
          </a:p>
        </p:txBody>
      </p:sp>
      <p:sp>
        <p:nvSpPr>
          <p:cNvPr id="117" name="Google Shape;117;p19"/>
          <p:cNvSpPr txBox="1"/>
          <p:nvPr/>
        </p:nvSpPr>
        <p:spPr>
          <a:xfrm>
            <a:off x="227875" y="3429000"/>
            <a:ext cx="6250200" cy="745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b="1" sz="1950">
              <a:solidFill>
                <a:schemeClr val="dk1"/>
              </a:solidFill>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23" name="Google Shape;123;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24" name="Google Shape;124;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5" name="Google Shape;125;p20"/>
          <p:cNvSpPr txBox="1"/>
          <p:nvPr/>
        </p:nvSpPr>
        <p:spPr>
          <a:xfrm>
            <a:off x="2556375" y="1900900"/>
            <a:ext cx="6620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p>
        </p:txBody>
      </p:sp>
      <p:sp>
        <p:nvSpPr>
          <p:cNvPr id="126" name="Google Shape;126;p20"/>
          <p:cNvSpPr txBox="1"/>
          <p:nvPr/>
        </p:nvSpPr>
        <p:spPr>
          <a:xfrm>
            <a:off x="596825" y="2146700"/>
            <a:ext cx="7074900" cy="1161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2150">
                <a:solidFill>
                  <a:schemeClr val="dk1"/>
                </a:solidFill>
              </a:rPr>
              <a:t>4</a:t>
            </a:r>
            <a:r>
              <a:rPr b="1" lang="en" sz="2150">
                <a:solidFill>
                  <a:schemeClr val="dk1"/>
                </a:solidFill>
              </a:rPr>
              <a:t>)   It frees us from worry-  vs. 25 “Can any of you add one moment to your life by worrying?”</a:t>
            </a:r>
            <a:endParaRPr b="1" sz="2150">
              <a:solidFill>
                <a:schemeClr val="dk1"/>
              </a:solidFill>
            </a:endParaRPr>
          </a:p>
          <a:p>
            <a:pPr indent="0" lvl="0" marL="0" rtl="0" algn="l">
              <a:spcBef>
                <a:spcPts val="0"/>
              </a:spcBef>
              <a:spcAft>
                <a:spcPts val="0"/>
              </a:spcAft>
              <a:buNone/>
            </a:pPr>
            <a:r>
              <a:t/>
            </a:r>
            <a:endParaRPr/>
          </a:p>
        </p:txBody>
      </p:sp>
      <p:sp>
        <p:nvSpPr>
          <p:cNvPr id="127" name="Google Shape;127;p20"/>
          <p:cNvSpPr txBox="1"/>
          <p:nvPr/>
        </p:nvSpPr>
        <p:spPr>
          <a:xfrm>
            <a:off x="596825" y="3231700"/>
            <a:ext cx="6250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t>Why do we find it so difficult to not worry and what is the remedy?</a:t>
            </a:r>
            <a:endParaRPr b="1" sz="2200"/>
          </a:p>
        </p:txBody>
      </p:sp>
      <p:sp>
        <p:nvSpPr>
          <p:cNvPr id="128" name="Google Shape;128;p20"/>
          <p:cNvSpPr txBox="1"/>
          <p:nvPr/>
        </p:nvSpPr>
        <p:spPr>
          <a:xfrm>
            <a:off x="596825" y="1017725"/>
            <a:ext cx="7964100" cy="83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 sz="1950">
                <a:solidFill>
                  <a:schemeClr val="dk1"/>
                </a:solidFill>
              </a:rPr>
              <a:t>3</a:t>
            </a:r>
            <a:r>
              <a:rPr b="1" lang="en" sz="1950">
                <a:solidFill>
                  <a:schemeClr val="dk1"/>
                </a:solidFill>
              </a:rPr>
              <a:t>)   It frees us from the need for riches   vs. 33 “sell your possessions and give to the poor”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34" name="Google Shape;134;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5" name="Google Shape;135;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36" name="Google Shape;136;p21"/>
          <p:cNvSpPr txBox="1"/>
          <p:nvPr/>
        </p:nvSpPr>
        <p:spPr>
          <a:xfrm>
            <a:off x="2556375" y="1900900"/>
            <a:ext cx="6620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a:p>
        </p:txBody>
      </p:sp>
      <p:sp>
        <p:nvSpPr>
          <p:cNvPr id="137" name="Google Shape;137;p21"/>
          <p:cNvSpPr txBox="1"/>
          <p:nvPr/>
        </p:nvSpPr>
        <p:spPr>
          <a:xfrm>
            <a:off x="922350" y="705325"/>
            <a:ext cx="6250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38" name="Google Shape;138;p21"/>
          <p:cNvPicPr preferRelativeResize="0"/>
          <p:nvPr/>
        </p:nvPicPr>
        <p:blipFill>
          <a:blip r:embed="rId4">
            <a:alphaModFix/>
          </a:blip>
          <a:stretch>
            <a:fillRect/>
          </a:stretch>
        </p:blipFill>
        <p:spPr>
          <a:xfrm>
            <a:off x="-238725" y="0"/>
            <a:ext cx="4524364" cy="5143500"/>
          </a:xfrm>
          <a:prstGeom prst="rect">
            <a:avLst/>
          </a:prstGeom>
          <a:noFill/>
          <a:ln>
            <a:noFill/>
          </a:ln>
        </p:spPr>
      </p:pic>
      <p:sp>
        <p:nvSpPr>
          <p:cNvPr id="139" name="Google Shape;139;p21"/>
          <p:cNvSpPr txBox="1"/>
          <p:nvPr/>
        </p:nvSpPr>
        <p:spPr>
          <a:xfrm>
            <a:off x="6272025" y="1812150"/>
            <a:ext cx="289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140" name="Google Shape;140;p21"/>
          <p:cNvPicPr preferRelativeResize="0"/>
          <p:nvPr/>
        </p:nvPicPr>
        <p:blipFill>
          <a:blip r:embed="rId5">
            <a:alphaModFix/>
          </a:blip>
          <a:stretch>
            <a:fillRect/>
          </a:stretch>
        </p:blipFill>
        <p:spPr>
          <a:xfrm>
            <a:off x="4861375" y="54250"/>
            <a:ext cx="4282625"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