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1" r:id="rId6"/>
    <p:sldId id="270" r:id="rId7"/>
    <p:sldId id="277" r:id="rId8"/>
    <p:sldId id="280" r:id="rId9"/>
    <p:sldId id="285" r:id="rId10"/>
    <p:sldId id="286" r:id="rId11"/>
    <p:sldId id="287" r:id="rId12"/>
    <p:sldId id="288" r:id="rId13"/>
    <p:sldId id="290" r:id="rId14"/>
    <p:sldId id="289"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87" d="100"/>
          <a:sy n="87" d="100"/>
        </p:scale>
        <p:origin x="533" y="4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10/25/2023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10/25/2023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10/25/2023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10/25/2023</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3" y="381000"/>
            <a:ext cx="8839201" cy="3200400"/>
          </a:xfrm>
        </p:spPr>
        <p:txBody>
          <a:bodyPr/>
          <a:lstStyle/>
          <a:p>
            <a:r>
              <a:rPr lang="en-US" sz="4400" dirty="0"/>
              <a:t>Jesus and the Transfiguration</a:t>
            </a:r>
          </a:p>
        </p:txBody>
      </p:sp>
      <p:sp>
        <p:nvSpPr>
          <p:cNvPr id="3" name="Subtitle 2"/>
          <p:cNvSpPr>
            <a:spLocks noGrp="1"/>
          </p:cNvSpPr>
          <p:nvPr>
            <p:ph type="subTitle" idx="1"/>
          </p:nvPr>
        </p:nvSpPr>
        <p:spPr>
          <a:xfrm>
            <a:off x="1674812" y="4343400"/>
            <a:ext cx="7162799" cy="990600"/>
          </a:xfrm>
        </p:spPr>
        <p:txBody>
          <a:bodyPr>
            <a:normAutofit/>
          </a:bodyPr>
          <a:lstStyle/>
          <a:p>
            <a:r>
              <a:rPr lang="en-US" dirty="0">
                <a:solidFill>
                  <a:srgbClr val="96B86B"/>
                </a:solidFill>
              </a:rPr>
              <a:t>Luke 9:18-36</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1905000"/>
          </a:xfrm>
        </p:spPr>
        <p:txBody>
          <a:bodyPr/>
          <a:lstStyle/>
          <a:p>
            <a:r>
              <a:rPr lang="en-US" sz="4400" dirty="0"/>
              <a:t>Parables on Humility</a:t>
            </a:r>
          </a:p>
        </p:txBody>
      </p:sp>
      <p:sp>
        <p:nvSpPr>
          <p:cNvPr id="3" name="Subtitle 2"/>
          <p:cNvSpPr>
            <a:spLocks noGrp="1"/>
          </p:cNvSpPr>
          <p:nvPr>
            <p:ph type="subTitle" idx="1"/>
          </p:nvPr>
        </p:nvSpPr>
        <p:spPr>
          <a:xfrm>
            <a:off x="1674812" y="4114800"/>
            <a:ext cx="7162799" cy="990600"/>
          </a:xfrm>
        </p:spPr>
        <p:txBody>
          <a:bodyPr>
            <a:normAutofit/>
          </a:bodyPr>
          <a:lstStyle/>
          <a:p>
            <a:r>
              <a:rPr lang="en-US" dirty="0">
                <a:solidFill>
                  <a:srgbClr val="96B86B"/>
                </a:solidFill>
              </a:rPr>
              <a:t>LUKE 17:1-19, 18:1-17</a:t>
            </a:r>
          </a:p>
        </p:txBody>
      </p:sp>
    </p:spTree>
    <p:extLst>
      <p:ext uri="{BB962C8B-B14F-4D97-AF65-F5344CB8AC3E}">
        <p14:creationId xmlns:p14="http://schemas.microsoft.com/office/powerpoint/2010/main" val="2192615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17:1-19</a:t>
            </a:r>
          </a:p>
        </p:txBody>
      </p:sp>
      <p:sp>
        <p:nvSpPr>
          <p:cNvPr id="4" name="Content Placeholder 3"/>
          <p:cNvSpPr>
            <a:spLocks noGrp="1"/>
          </p:cNvSpPr>
          <p:nvPr>
            <p:ph idx="1"/>
          </p:nvPr>
        </p:nvSpPr>
        <p:spPr>
          <a:xfrm>
            <a:off x="1293814" y="2590800"/>
            <a:ext cx="9601200" cy="3581400"/>
          </a:xfrm>
        </p:spPr>
        <p:txBody>
          <a:bodyPr>
            <a:normAutofit/>
          </a:bodyPr>
          <a:lstStyle/>
          <a:p>
            <a:pPr lvl="0"/>
            <a:r>
              <a:rPr lang="en-US" dirty="0"/>
              <a:t>Temptations to sin, forgiving a brother</a:t>
            </a:r>
          </a:p>
          <a:p>
            <a:pPr lvl="0"/>
            <a:r>
              <a:rPr lang="en-US" dirty="0"/>
              <a:t>Increase in Faith</a:t>
            </a:r>
          </a:p>
          <a:p>
            <a:pPr lvl="0"/>
            <a:r>
              <a:rPr lang="en-US" dirty="0"/>
              <a:t>The Unworthy Servants</a:t>
            </a:r>
          </a:p>
          <a:p>
            <a:pPr lvl="0"/>
            <a:r>
              <a:rPr lang="en-US" dirty="0"/>
              <a:t>Cleansing the Ten Lepers</a:t>
            </a:r>
          </a:p>
          <a:p>
            <a:endParaRPr lang="en-US" dirty="0"/>
          </a:p>
          <a:p>
            <a:endParaRPr lang="en-US" dirty="0"/>
          </a:p>
          <a:p>
            <a:endParaRPr lang="en-US" dirty="0"/>
          </a:p>
        </p:txBody>
      </p:sp>
      <p:sp>
        <p:nvSpPr>
          <p:cNvPr id="3" name="Text Placeholder 2"/>
          <p:cNvSpPr>
            <a:spLocks noGrp="1"/>
          </p:cNvSpPr>
          <p:nvPr>
            <p:ph type="body" idx="4294967295"/>
          </p:nvPr>
        </p:nvSpPr>
        <p:spPr>
          <a:xfrm>
            <a:off x="1293812" y="1752600"/>
            <a:ext cx="7543800" cy="762000"/>
          </a:xfrm>
        </p:spPr>
        <p:txBody>
          <a:bodyPr/>
          <a:lstStyle/>
          <a:p>
            <a:r>
              <a:rPr lang="en-US" dirty="0"/>
              <a:t>Three Parables and a side note</a:t>
            </a:r>
          </a:p>
        </p:txBody>
      </p:sp>
    </p:spTree>
    <p:extLst>
      <p:ext uri="{BB962C8B-B14F-4D97-AF65-F5344CB8AC3E}">
        <p14:creationId xmlns:p14="http://schemas.microsoft.com/office/powerpoint/2010/main" val="401241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Main Points</a:t>
            </a:r>
          </a:p>
        </p:txBody>
      </p:sp>
      <p:sp>
        <p:nvSpPr>
          <p:cNvPr id="14" name="Content Placeholder 13"/>
          <p:cNvSpPr>
            <a:spLocks noGrp="1"/>
          </p:cNvSpPr>
          <p:nvPr>
            <p:ph idx="1"/>
          </p:nvPr>
        </p:nvSpPr>
        <p:spPr/>
        <p:txBody>
          <a:bodyPr/>
          <a:lstStyle/>
          <a:p>
            <a:r>
              <a:rPr lang="en-US" dirty="0"/>
              <a:t>Review of events leading up</a:t>
            </a:r>
          </a:p>
          <a:p>
            <a:r>
              <a:rPr lang="en-US" dirty="0"/>
              <a:t>The Transfiguration</a:t>
            </a:r>
          </a:p>
          <a:p>
            <a:r>
              <a:rPr lang="en-US" dirty="0"/>
              <a:t>Elijah has come</a:t>
            </a:r>
          </a:p>
          <a:p>
            <a:r>
              <a:rPr lang="en-US" dirty="0"/>
              <a:t>Parables on humility</a:t>
            </a:r>
          </a:p>
          <a:p>
            <a:pPr marL="0" indent="0">
              <a:buNone/>
            </a:pPr>
            <a:endParaRPr lang="en-US"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Preceding Transfiguration </a:t>
            </a:r>
          </a:p>
        </p:txBody>
      </p:sp>
      <p:sp>
        <p:nvSpPr>
          <p:cNvPr id="3" name="Text Placeholder 2"/>
          <p:cNvSpPr>
            <a:spLocks noGrp="1"/>
          </p:cNvSpPr>
          <p:nvPr>
            <p:ph type="body" idx="1"/>
          </p:nvPr>
        </p:nvSpPr>
        <p:spPr/>
        <p:txBody>
          <a:bodyPr/>
          <a:lstStyle/>
          <a:p>
            <a:r>
              <a:rPr lang="en-US" dirty="0"/>
              <a:t>Luke 9:18-27</a:t>
            </a:r>
          </a:p>
        </p:txBody>
      </p:sp>
      <p:sp>
        <p:nvSpPr>
          <p:cNvPr id="4" name="Content Placeholder 3"/>
          <p:cNvSpPr>
            <a:spLocks noGrp="1"/>
          </p:cNvSpPr>
          <p:nvPr>
            <p:ph sz="half" idx="2"/>
          </p:nvPr>
        </p:nvSpPr>
        <p:spPr/>
        <p:txBody>
          <a:bodyPr/>
          <a:lstStyle/>
          <a:p>
            <a:r>
              <a:rPr lang="en-US" dirty="0"/>
              <a:t>Peter confesses Christ is Lord</a:t>
            </a:r>
          </a:p>
          <a:p>
            <a:r>
              <a:rPr lang="en-US" dirty="0"/>
              <a:t>Jesus foretells His own death</a:t>
            </a:r>
          </a:p>
          <a:p>
            <a:r>
              <a:rPr lang="en-US" dirty="0"/>
              <a:t>The cost of discipleship </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Luke 9:28-36</a:t>
            </a:r>
          </a:p>
        </p:txBody>
      </p:sp>
      <p:sp>
        <p:nvSpPr>
          <p:cNvPr id="14" name="Content Placeholder 13"/>
          <p:cNvSpPr>
            <a:spLocks noGrp="1"/>
          </p:cNvSpPr>
          <p:nvPr>
            <p:ph idx="1"/>
          </p:nvPr>
        </p:nvSpPr>
        <p:spPr>
          <a:xfrm>
            <a:off x="1141412" y="1752600"/>
            <a:ext cx="9601200" cy="4343400"/>
          </a:xfrm>
        </p:spPr>
        <p:txBody>
          <a:bodyPr>
            <a:noAutofit/>
          </a:bodyPr>
          <a:lstStyle/>
          <a:p>
            <a:r>
              <a:rPr lang="en-US" sz="2000" dirty="0"/>
              <a:t>Some eight days after these sayings, He took along Peter and John and James, and went up on the mountain to pray. And while He was praying, the appearance of His face became different, and His clothing became white and gleaming. And behold, two men were talking with Him; and they were Moses and Elijah, who, appearing in glory, were speaking of His departure which He was about to accomplish at Jerusalem. Now Peter and his companions had been overcome with sleep; but when were fully awake, they saw His glory and the two men standing with Him. And as these were leaving Him, Peter said to Jesus, “Master, it is good for us to be here; let us make three tabernacles: one for You, and one for Moses, and one for Elijah”-not realizing what he was saying. While he was saying this, a cloud formed and began to overshadow them; and they were afraid as they entered the cloud. Then a voice came out of the cloud, saying “This is My Son, My Chosen One; listen to Him!” And they kept silent, and reported to no one in those days any of the things which they had seen.</a:t>
            </a:r>
          </a:p>
        </p:txBody>
      </p:sp>
    </p:spTree>
    <p:extLst>
      <p:ext uri="{BB962C8B-B14F-4D97-AF65-F5344CB8AC3E}">
        <p14:creationId xmlns:p14="http://schemas.microsoft.com/office/powerpoint/2010/main" val="428322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 of Christ</a:t>
            </a:r>
          </a:p>
        </p:txBody>
      </p:sp>
      <p:sp>
        <p:nvSpPr>
          <p:cNvPr id="4" name="Content Placeholder 3"/>
          <p:cNvSpPr>
            <a:spLocks noGrp="1"/>
          </p:cNvSpPr>
          <p:nvPr>
            <p:ph idx="1"/>
          </p:nvPr>
        </p:nvSpPr>
        <p:spPr>
          <a:xfrm>
            <a:off x="1293814" y="2590800"/>
            <a:ext cx="9601200" cy="3581400"/>
          </a:xfrm>
        </p:spPr>
        <p:txBody>
          <a:bodyPr>
            <a:normAutofit/>
          </a:bodyPr>
          <a:lstStyle/>
          <a:p>
            <a:pPr lvl="0"/>
            <a:r>
              <a:rPr lang="en-US" dirty="0"/>
              <a:t>Purpose of this event was to prepare Christ for suffering that will result in glory</a:t>
            </a:r>
          </a:p>
          <a:p>
            <a:pPr lvl="0"/>
            <a:r>
              <a:rPr lang="en-US" dirty="0"/>
              <a:t>Purpose of this event was to confirm the faith of Peter, James and John</a:t>
            </a:r>
          </a:p>
          <a:p>
            <a:pPr lvl="0"/>
            <a:r>
              <a:rPr lang="en-US" dirty="0"/>
              <a:t>Purpose of this event was to establish His preeminence and authority</a:t>
            </a:r>
          </a:p>
          <a:p>
            <a:endParaRPr lang="en-US" dirty="0"/>
          </a:p>
          <a:p>
            <a:endParaRPr lang="en-US" dirty="0"/>
          </a:p>
          <a:p>
            <a:endParaRPr lang="en-US" dirty="0"/>
          </a:p>
        </p:txBody>
      </p:sp>
      <p:sp>
        <p:nvSpPr>
          <p:cNvPr id="3" name="Text Placeholder 2"/>
          <p:cNvSpPr>
            <a:spLocks noGrp="1"/>
          </p:cNvSpPr>
          <p:nvPr>
            <p:ph type="body" idx="4294967295"/>
          </p:nvPr>
        </p:nvSpPr>
        <p:spPr>
          <a:xfrm>
            <a:off x="1293812" y="1752600"/>
            <a:ext cx="4646613" cy="762000"/>
          </a:xfrm>
        </p:spPr>
        <p:txBody>
          <a:bodyPr/>
          <a:lstStyle/>
          <a:p>
            <a:r>
              <a:rPr lang="en-US" dirty="0"/>
              <a:t>Purpose</a:t>
            </a:r>
          </a:p>
        </p:txBody>
      </p:sp>
    </p:spTree>
    <p:extLst>
      <p:ext uri="{BB962C8B-B14F-4D97-AF65-F5344CB8AC3E}">
        <p14:creationId xmlns:p14="http://schemas.microsoft.com/office/powerpoint/2010/main" val="16927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 of Christ</a:t>
            </a:r>
          </a:p>
        </p:txBody>
      </p:sp>
      <p:sp>
        <p:nvSpPr>
          <p:cNvPr id="4" name="Content Placeholder 3"/>
          <p:cNvSpPr>
            <a:spLocks noGrp="1"/>
          </p:cNvSpPr>
          <p:nvPr>
            <p:ph idx="1"/>
          </p:nvPr>
        </p:nvSpPr>
        <p:spPr>
          <a:xfrm>
            <a:off x="1293814" y="2819400"/>
            <a:ext cx="9601200" cy="3352800"/>
          </a:xfrm>
        </p:spPr>
        <p:txBody>
          <a:bodyPr>
            <a:normAutofit/>
          </a:bodyPr>
          <a:lstStyle/>
          <a:p>
            <a:pPr lvl="0"/>
            <a:r>
              <a:rPr lang="en-US" dirty="0"/>
              <a:t>Jesus represents God Chosen One and His authority</a:t>
            </a:r>
          </a:p>
          <a:p>
            <a:pPr lvl="0"/>
            <a:r>
              <a:rPr lang="en-US" dirty="0"/>
              <a:t>Moses represents with the Law (and was a prophet)</a:t>
            </a:r>
          </a:p>
          <a:p>
            <a:pPr lvl="0"/>
            <a:r>
              <a:rPr lang="en-US" dirty="0"/>
              <a:t>Elijah represents the prophets</a:t>
            </a:r>
          </a:p>
          <a:p>
            <a:pPr marL="0" indent="0">
              <a:buNone/>
            </a:pPr>
            <a:endParaRPr lang="en-US" dirty="0"/>
          </a:p>
          <a:p>
            <a:endParaRPr lang="en-US" dirty="0"/>
          </a:p>
          <a:p>
            <a:endParaRPr lang="en-US" dirty="0"/>
          </a:p>
        </p:txBody>
      </p:sp>
      <p:sp>
        <p:nvSpPr>
          <p:cNvPr id="3" name="Text Placeholder 2"/>
          <p:cNvSpPr>
            <a:spLocks noGrp="1"/>
          </p:cNvSpPr>
          <p:nvPr>
            <p:ph type="body" idx="4294967295"/>
          </p:nvPr>
        </p:nvSpPr>
        <p:spPr>
          <a:xfrm>
            <a:off x="1293812" y="1981200"/>
            <a:ext cx="4646613" cy="762000"/>
          </a:xfrm>
        </p:spPr>
        <p:txBody>
          <a:bodyPr/>
          <a:lstStyle/>
          <a:p>
            <a:r>
              <a:rPr lang="en-US" dirty="0"/>
              <a:t>Characters</a:t>
            </a:r>
          </a:p>
        </p:txBody>
      </p:sp>
    </p:spTree>
    <p:extLst>
      <p:ext uri="{BB962C8B-B14F-4D97-AF65-F5344CB8AC3E}">
        <p14:creationId xmlns:p14="http://schemas.microsoft.com/office/powerpoint/2010/main" val="328839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Matthew 17:5-13</a:t>
            </a:r>
          </a:p>
        </p:txBody>
      </p:sp>
      <p:sp>
        <p:nvSpPr>
          <p:cNvPr id="14" name="Content Placeholder 13"/>
          <p:cNvSpPr>
            <a:spLocks noGrp="1"/>
          </p:cNvSpPr>
          <p:nvPr>
            <p:ph idx="1"/>
          </p:nvPr>
        </p:nvSpPr>
        <p:spPr>
          <a:xfrm>
            <a:off x="1141412" y="1752600"/>
            <a:ext cx="9601200" cy="4343400"/>
          </a:xfrm>
        </p:spPr>
        <p:txBody>
          <a:bodyPr>
            <a:noAutofit/>
          </a:bodyPr>
          <a:lstStyle/>
          <a:p>
            <a:r>
              <a:rPr lang="en-US" sz="2000" dirty="0"/>
              <a:t>While he was still speaking, a bright cloud overshadowed them, and behold, a voice out of the cloud said, “This is My beloved Son, with whom I am well pleased; listen to Him!” When the disciples heard this, they fell face down to the ground and were terrified. And Jesus came to them and touched them and said, “Get up, and do not be afraid.” And lifting their eyes, they saw no one except Jesus Himself alone. As they were coming down from the mountain, Jesus commanded them, saying, “Tell the vision to no one until the Son of Man has risen from the dead.” And His disciples asked Him, “Why then do the scribes say that Elijah must come first?” And He answered and said, “Elijah is coming and will restore all things; but I say to you that Elijah already came, and they did not recognize him, but did to him whatever they wished. So also the Son of Man is going to suffer at their hands.” Then the disciples understood that He had spoken to them about John the Baptist.</a:t>
            </a:r>
          </a:p>
        </p:txBody>
      </p:sp>
    </p:spTree>
    <p:extLst>
      <p:ext uri="{BB962C8B-B14F-4D97-AF65-F5344CB8AC3E}">
        <p14:creationId xmlns:p14="http://schemas.microsoft.com/office/powerpoint/2010/main" val="534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 of Christ</a:t>
            </a:r>
          </a:p>
        </p:txBody>
      </p:sp>
      <p:sp>
        <p:nvSpPr>
          <p:cNvPr id="3" name="Text Placeholder 2"/>
          <p:cNvSpPr>
            <a:spLocks noGrp="1"/>
          </p:cNvSpPr>
          <p:nvPr>
            <p:ph type="body" idx="1"/>
          </p:nvPr>
        </p:nvSpPr>
        <p:spPr/>
        <p:txBody>
          <a:bodyPr/>
          <a:lstStyle/>
          <a:p>
            <a:r>
              <a:rPr lang="en-US" dirty="0"/>
              <a:t>Points of note</a:t>
            </a:r>
          </a:p>
        </p:txBody>
      </p:sp>
      <p:sp>
        <p:nvSpPr>
          <p:cNvPr id="4" name="Content Placeholder 3"/>
          <p:cNvSpPr>
            <a:spLocks noGrp="1"/>
          </p:cNvSpPr>
          <p:nvPr>
            <p:ph sz="half" idx="2"/>
          </p:nvPr>
        </p:nvSpPr>
        <p:spPr>
          <a:xfrm>
            <a:off x="1293813" y="2590800"/>
            <a:ext cx="4648199" cy="3581400"/>
          </a:xfrm>
        </p:spPr>
        <p:txBody>
          <a:bodyPr>
            <a:normAutofit/>
          </a:bodyPr>
          <a:lstStyle/>
          <a:p>
            <a:r>
              <a:rPr lang="en-US" dirty="0"/>
              <a:t>The mountain is not identified but is most likely in Galilee</a:t>
            </a:r>
          </a:p>
          <a:p>
            <a:r>
              <a:rPr lang="en-US" dirty="0"/>
              <a:t>Only Luke mentions the Lord praying</a:t>
            </a:r>
          </a:p>
          <a:p>
            <a:r>
              <a:rPr lang="en-US" dirty="0"/>
              <a:t>Similar to when Moses came down from Mt Sinai with the 10 Commandments</a:t>
            </a:r>
          </a:p>
          <a:p>
            <a:r>
              <a:rPr lang="en-US" dirty="0"/>
              <a:t>Matthew and Mark add more detail</a:t>
            </a:r>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a:t>Other accounts</a:t>
            </a:r>
          </a:p>
        </p:txBody>
      </p:sp>
      <p:sp>
        <p:nvSpPr>
          <p:cNvPr id="6" name="Content Placeholder 5"/>
          <p:cNvSpPr>
            <a:spLocks noGrp="1"/>
          </p:cNvSpPr>
          <p:nvPr>
            <p:ph sz="quarter" idx="4"/>
          </p:nvPr>
        </p:nvSpPr>
        <p:spPr>
          <a:xfrm>
            <a:off x="6246812" y="2590800"/>
            <a:ext cx="4648201" cy="3581400"/>
          </a:xfrm>
        </p:spPr>
        <p:txBody>
          <a:bodyPr>
            <a:normAutofit/>
          </a:bodyPr>
          <a:lstStyle/>
          <a:p>
            <a:r>
              <a:rPr lang="en-US" dirty="0"/>
              <a:t>Matthew 17:1-13; Mark 9:2-13; 2 Peter 1:16-18</a:t>
            </a:r>
          </a:p>
          <a:p>
            <a:r>
              <a:rPr lang="en-US" dirty="0"/>
              <a:t>Matthew 17:2 – And He was transfigured before them; and His face shone like the sun, and His garments became white as light.</a:t>
            </a:r>
          </a:p>
          <a:p>
            <a:r>
              <a:rPr lang="en-US" dirty="0"/>
              <a:t>Mark 9:3 – and His garments became radiant and exceedingly white, as no launderer on earth can whiten them.</a:t>
            </a:r>
          </a:p>
          <a:p>
            <a:endParaRPr lang="en-US" dirty="0"/>
          </a:p>
        </p:txBody>
      </p:sp>
    </p:spTree>
    <p:extLst>
      <p:ext uri="{BB962C8B-B14F-4D97-AF65-F5344CB8AC3E}">
        <p14:creationId xmlns:p14="http://schemas.microsoft.com/office/powerpoint/2010/main" val="144647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circle(in)">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2 Peter 1:16-18</a:t>
            </a:r>
          </a:p>
        </p:txBody>
      </p:sp>
      <p:sp>
        <p:nvSpPr>
          <p:cNvPr id="14" name="Content Placeholder 13"/>
          <p:cNvSpPr>
            <a:spLocks noGrp="1"/>
          </p:cNvSpPr>
          <p:nvPr>
            <p:ph idx="1"/>
          </p:nvPr>
        </p:nvSpPr>
        <p:spPr>
          <a:xfrm>
            <a:off x="1141412" y="1752600"/>
            <a:ext cx="9601200" cy="4343400"/>
          </a:xfrm>
        </p:spPr>
        <p:txBody>
          <a:bodyPr>
            <a:noAutofit/>
          </a:bodyPr>
          <a:lstStyle/>
          <a:p>
            <a:r>
              <a:rPr lang="en-US" sz="2800" kern="100" dirty="0">
                <a:effectLst/>
                <a:ea typeface="Calibri" panose="020F0502020204030204" pitchFamily="34" charset="0"/>
                <a:cs typeface="Times New Roman" panose="02020603050405020304" pitchFamily="18" charset="0"/>
              </a:rPr>
              <a:t>“For we did not follow cleverly devised tales when we made known to you the power and coming of our Lord Jesus Christ, but we were eyewitnesses of His majesty. For when we received honor and glory from God the Father, such an utterance as this was made to Him by the Majestic Glory, “This is My beloved Son with whom I am well pleased’- and we ourselves heard this utterance made from heaven when we were with Him on the holy mountain”.</a:t>
            </a:r>
          </a:p>
          <a:p>
            <a:endParaRPr lang="en-US" sz="2000" dirty="0"/>
          </a:p>
        </p:txBody>
      </p:sp>
    </p:spTree>
    <p:extLst>
      <p:ext uri="{BB962C8B-B14F-4D97-AF65-F5344CB8AC3E}">
        <p14:creationId xmlns:p14="http://schemas.microsoft.com/office/powerpoint/2010/main" val="18577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2344</TotalTime>
  <Words>795</Words>
  <Application>Microsoft Office PowerPoint</Application>
  <PresentationFormat>Custom</PresentationFormat>
  <Paragraphs>52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vt:lpstr>
      <vt:lpstr>Woodgrain 16x9</vt:lpstr>
      <vt:lpstr>Jesus and the Transfiguration</vt:lpstr>
      <vt:lpstr>Main Points</vt:lpstr>
      <vt:lpstr>Events Preceding Transfiguration </vt:lpstr>
      <vt:lpstr>Luke 9:28-36</vt:lpstr>
      <vt:lpstr>The Transfiguration of Christ</vt:lpstr>
      <vt:lpstr>The Transfiguration of Christ</vt:lpstr>
      <vt:lpstr>Matthew 17:5-13</vt:lpstr>
      <vt:lpstr>The Transfiguration of Christ</vt:lpstr>
      <vt:lpstr>2 Peter 1:16-18</vt:lpstr>
      <vt:lpstr>Parables on Humility</vt:lpstr>
      <vt:lpstr>Luke 17:1-19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Jeremiah Hitt</dc:creator>
  <cp:lastModifiedBy>Jeremiah Hitt</cp:lastModifiedBy>
  <cp:revision>94</cp:revision>
  <dcterms:created xsi:type="dcterms:W3CDTF">2023-09-18T22:19:22Z</dcterms:created>
  <dcterms:modified xsi:type="dcterms:W3CDTF">2023-10-25T15:09:29Z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