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1" r:id="rId6"/>
    <p:sldId id="276" r:id="rId7"/>
    <p:sldId id="270" r:id="rId8"/>
    <p:sldId id="282" r:id="rId9"/>
    <p:sldId id="283" r:id="rId10"/>
    <p:sldId id="284" r:id="rId11"/>
    <p:sldId id="277" r:id="rId12"/>
    <p:sldId id="280" r:id="rId13"/>
    <p:sldId id="285" r:id="rId14"/>
    <p:sldId id="281"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87" d="100"/>
          <a:sy n="87" d="100"/>
        </p:scale>
        <p:origin x="533" y="4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10/20/2023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10/20/2023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10/20/2023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10/20/2023</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Jesus and the Transfiguration</a:t>
            </a:r>
            <a:br>
              <a:rPr lang="en-US" sz="4800" dirty="0"/>
            </a:br>
            <a:br>
              <a:rPr lang="en-US" dirty="0"/>
            </a:br>
            <a:r>
              <a:rPr lang="en-US" sz="4000" dirty="0"/>
              <a:t>Relationship: Jesus to God and Close Disciples</a:t>
            </a:r>
          </a:p>
        </p:txBody>
      </p:sp>
      <p:sp>
        <p:nvSpPr>
          <p:cNvPr id="3" name="Subtitle 2"/>
          <p:cNvSpPr>
            <a:spLocks noGrp="1"/>
          </p:cNvSpPr>
          <p:nvPr>
            <p:ph type="subTitle" idx="1"/>
          </p:nvPr>
        </p:nvSpPr>
        <p:spPr/>
        <p:txBody>
          <a:bodyPr>
            <a:normAutofit/>
          </a:bodyPr>
          <a:lstStyle/>
          <a:p>
            <a:r>
              <a:rPr lang="en-US" dirty="0">
                <a:solidFill>
                  <a:srgbClr val="96B86B"/>
                </a:solidFill>
              </a:rPr>
              <a:t>Luke 9:18-45</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Transfiguration of Christ</a:t>
            </a:r>
          </a:p>
        </p:txBody>
      </p:sp>
      <p:sp>
        <p:nvSpPr>
          <p:cNvPr id="4" name="Content Placeholder 3"/>
          <p:cNvSpPr>
            <a:spLocks noGrp="1"/>
          </p:cNvSpPr>
          <p:nvPr>
            <p:ph idx="1"/>
          </p:nvPr>
        </p:nvSpPr>
        <p:spPr>
          <a:xfrm>
            <a:off x="1293814" y="2819400"/>
            <a:ext cx="9601200" cy="3352800"/>
          </a:xfrm>
        </p:spPr>
        <p:txBody>
          <a:bodyPr>
            <a:normAutofit/>
          </a:bodyPr>
          <a:lstStyle/>
          <a:p>
            <a:pPr lvl="0"/>
            <a:r>
              <a:rPr lang="en-US" dirty="0"/>
              <a:t>Jesus represents God Chosen One and His authority</a:t>
            </a:r>
          </a:p>
          <a:p>
            <a:pPr lvl="0"/>
            <a:r>
              <a:rPr lang="en-US" dirty="0"/>
              <a:t>Moses represents with the Law (and was a prophet)</a:t>
            </a:r>
          </a:p>
          <a:p>
            <a:pPr lvl="0"/>
            <a:r>
              <a:rPr lang="en-US" dirty="0"/>
              <a:t>Elijah represents the prophets</a:t>
            </a:r>
          </a:p>
          <a:p>
            <a:pPr marL="0" indent="0">
              <a:buNone/>
            </a:pPr>
            <a:endParaRPr lang="en-US" dirty="0"/>
          </a:p>
          <a:p>
            <a:endParaRPr lang="en-US" dirty="0"/>
          </a:p>
          <a:p>
            <a:endParaRPr lang="en-US" dirty="0"/>
          </a:p>
        </p:txBody>
      </p:sp>
      <p:sp>
        <p:nvSpPr>
          <p:cNvPr id="3" name="Text Placeholder 2"/>
          <p:cNvSpPr>
            <a:spLocks noGrp="1"/>
          </p:cNvSpPr>
          <p:nvPr>
            <p:ph type="body" idx="4294967295"/>
          </p:nvPr>
        </p:nvSpPr>
        <p:spPr>
          <a:xfrm>
            <a:off x="1293812" y="1981200"/>
            <a:ext cx="4646613" cy="762000"/>
          </a:xfrm>
        </p:spPr>
        <p:txBody>
          <a:bodyPr/>
          <a:lstStyle/>
          <a:p>
            <a:r>
              <a:rPr lang="en-US" dirty="0"/>
              <a:t>Characters</a:t>
            </a:r>
          </a:p>
        </p:txBody>
      </p:sp>
    </p:spTree>
    <p:extLst>
      <p:ext uri="{BB962C8B-B14F-4D97-AF65-F5344CB8AC3E}">
        <p14:creationId xmlns:p14="http://schemas.microsoft.com/office/powerpoint/2010/main" val="328839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Transfiguration of Christ</a:t>
            </a:r>
          </a:p>
        </p:txBody>
      </p:sp>
      <p:sp>
        <p:nvSpPr>
          <p:cNvPr id="3" name="Text Placeholder 2"/>
          <p:cNvSpPr>
            <a:spLocks noGrp="1"/>
          </p:cNvSpPr>
          <p:nvPr>
            <p:ph type="body" idx="1"/>
          </p:nvPr>
        </p:nvSpPr>
        <p:spPr/>
        <p:txBody>
          <a:bodyPr/>
          <a:lstStyle/>
          <a:p>
            <a:r>
              <a:rPr lang="en-US" dirty="0"/>
              <a:t>Points of note</a:t>
            </a:r>
          </a:p>
        </p:txBody>
      </p:sp>
      <p:sp>
        <p:nvSpPr>
          <p:cNvPr id="4" name="Content Placeholder 3"/>
          <p:cNvSpPr>
            <a:spLocks noGrp="1"/>
          </p:cNvSpPr>
          <p:nvPr>
            <p:ph sz="half" idx="2"/>
          </p:nvPr>
        </p:nvSpPr>
        <p:spPr>
          <a:xfrm>
            <a:off x="1293813" y="2590800"/>
            <a:ext cx="4648199" cy="3581400"/>
          </a:xfrm>
        </p:spPr>
        <p:txBody>
          <a:bodyPr>
            <a:normAutofit/>
          </a:bodyPr>
          <a:lstStyle/>
          <a:p>
            <a:r>
              <a:rPr lang="en-US" dirty="0"/>
              <a:t>The mountain is not identified but is most likely in Galilee</a:t>
            </a:r>
          </a:p>
          <a:p>
            <a:r>
              <a:rPr lang="en-US" dirty="0"/>
              <a:t>Only Luke mentions the Lord praying</a:t>
            </a:r>
          </a:p>
          <a:p>
            <a:r>
              <a:rPr lang="en-US" dirty="0"/>
              <a:t>Similar to when Moses came down from Mt Sinai with the 10 Commandments</a:t>
            </a:r>
          </a:p>
          <a:p>
            <a:r>
              <a:rPr lang="en-US" dirty="0"/>
              <a:t>Matthew and Mark add more detail</a:t>
            </a:r>
          </a:p>
          <a:p>
            <a:endParaRPr lang="en-US" dirty="0"/>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r>
              <a:rPr lang="en-US" dirty="0"/>
              <a:t>Other accounts</a:t>
            </a:r>
          </a:p>
        </p:txBody>
      </p:sp>
      <p:sp>
        <p:nvSpPr>
          <p:cNvPr id="6" name="Content Placeholder 5"/>
          <p:cNvSpPr>
            <a:spLocks noGrp="1"/>
          </p:cNvSpPr>
          <p:nvPr>
            <p:ph sz="quarter" idx="4"/>
          </p:nvPr>
        </p:nvSpPr>
        <p:spPr>
          <a:xfrm>
            <a:off x="6246812" y="2590800"/>
            <a:ext cx="4648201" cy="3581400"/>
          </a:xfrm>
        </p:spPr>
        <p:txBody>
          <a:bodyPr>
            <a:normAutofit/>
          </a:bodyPr>
          <a:lstStyle/>
          <a:p>
            <a:r>
              <a:rPr lang="en-US" dirty="0"/>
              <a:t>Matthew 17:1-7; Mark 9:2-13; 2 Peter 1:16-18</a:t>
            </a:r>
          </a:p>
          <a:p>
            <a:r>
              <a:rPr lang="en-US" dirty="0"/>
              <a:t>Matthew 17:2 – And He was transfigured before them; and His face shone like the sun, and His garments became white as light.</a:t>
            </a:r>
          </a:p>
          <a:p>
            <a:r>
              <a:rPr lang="en-US" dirty="0"/>
              <a:t>Mark 9:3 – and His garments became radiant and exceedingly white, as no launderer on earth can whiten them.</a:t>
            </a:r>
          </a:p>
          <a:p>
            <a:endParaRPr lang="en-US" dirty="0"/>
          </a:p>
        </p:txBody>
      </p:sp>
    </p:spTree>
    <p:extLst>
      <p:ext uri="{BB962C8B-B14F-4D97-AF65-F5344CB8AC3E}">
        <p14:creationId xmlns:p14="http://schemas.microsoft.com/office/powerpoint/2010/main" val="33978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1000"/>
                                        <p:tgtEl>
                                          <p:spTgt spid="6">
                                            <p:txEl>
                                              <p:pRg st="0" end="0"/>
                                            </p:txEl>
                                          </p:spTgt>
                                        </p:tgtEl>
                                      </p:cBhvr>
                                    </p:animEffect>
                                    <p:anim calcmode="lin" valueType="num">
                                      <p:cBhvr>
                                        <p:cTn id="4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1000"/>
                                        <p:tgtEl>
                                          <p:spTgt spid="6">
                                            <p:txEl>
                                              <p:pRg st="1" end="1"/>
                                            </p:txEl>
                                          </p:spTgt>
                                        </p:tgtEl>
                                      </p:cBhvr>
                                    </p:animEffect>
                                    <p:anim calcmode="lin" valueType="num">
                                      <p:cBhvr>
                                        <p:cTn id="4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fade">
                                      <p:cBhvr>
                                        <p:cTn id="55" dur="1000"/>
                                        <p:tgtEl>
                                          <p:spTgt spid="6">
                                            <p:txEl>
                                              <p:pRg st="2" end="2"/>
                                            </p:txEl>
                                          </p:spTgt>
                                        </p:tgtEl>
                                      </p:cBhvr>
                                    </p:animEffect>
                                    <p:anim calcmode="lin" valueType="num">
                                      <p:cBhvr>
                                        <p:cTn id="5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Main Points</a:t>
            </a:r>
          </a:p>
        </p:txBody>
      </p:sp>
      <p:sp>
        <p:nvSpPr>
          <p:cNvPr id="14" name="Content Placeholder 13"/>
          <p:cNvSpPr>
            <a:spLocks noGrp="1"/>
          </p:cNvSpPr>
          <p:nvPr>
            <p:ph idx="1"/>
          </p:nvPr>
        </p:nvSpPr>
        <p:spPr/>
        <p:txBody>
          <a:bodyPr/>
          <a:lstStyle/>
          <a:p>
            <a:r>
              <a:rPr lang="en-US" dirty="0"/>
              <a:t>Chronological 3</a:t>
            </a:r>
            <a:r>
              <a:rPr lang="en-US" baseline="30000" dirty="0"/>
              <a:t>rd</a:t>
            </a:r>
            <a:r>
              <a:rPr lang="en-US" dirty="0"/>
              <a:t> year of Christ’s ministry</a:t>
            </a:r>
          </a:p>
          <a:p>
            <a:r>
              <a:rPr lang="en-US" dirty="0"/>
              <a:t>Events preceding the Transfiguration </a:t>
            </a:r>
          </a:p>
          <a:p>
            <a:r>
              <a:rPr lang="en-US" dirty="0"/>
              <a:t>Peter confesses Christ as Lord</a:t>
            </a:r>
          </a:p>
          <a:p>
            <a:r>
              <a:rPr lang="en-US" dirty="0"/>
              <a:t>Jesus foretells His Own death</a:t>
            </a:r>
          </a:p>
          <a:p>
            <a:r>
              <a:rPr lang="en-US" dirty="0"/>
              <a:t>Cost of discipleship </a:t>
            </a:r>
          </a:p>
          <a:p>
            <a:r>
              <a:rPr lang="en-US" dirty="0"/>
              <a:t>The Transfiguration and who Jesus is</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7612" y="152400"/>
            <a:ext cx="10439400" cy="1143000"/>
          </a:xfrm>
        </p:spPr>
        <p:txBody>
          <a:bodyPr/>
          <a:lstStyle/>
          <a:p>
            <a:r>
              <a:rPr lang="en-US" dirty="0"/>
              <a:t>Chronological Ministry of Christ (3</a:t>
            </a:r>
            <a:r>
              <a:rPr lang="en-US" baseline="30000" dirty="0"/>
              <a:t>rd</a:t>
            </a:r>
            <a:r>
              <a:rPr lang="en-US" dirty="0"/>
              <a:t> year)</a:t>
            </a:r>
          </a:p>
        </p:txBody>
      </p:sp>
      <p:sp>
        <p:nvSpPr>
          <p:cNvPr id="14" name="Content Placeholder 13"/>
          <p:cNvSpPr>
            <a:spLocks noGrp="1"/>
          </p:cNvSpPr>
          <p:nvPr>
            <p:ph idx="1"/>
          </p:nvPr>
        </p:nvSpPr>
        <p:spPr>
          <a:xfrm>
            <a:off x="1217612" y="1600200"/>
            <a:ext cx="9448800" cy="4343400"/>
          </a:xfrm>
        </p:spPr>
        <p:txBody>
          <a:bodyPr>
            <a:normAutofit/>
          </a:bodyPr>
          <a:lstStyle/>
          <a:p>
            <a:pPr marL="342900" marR="0" lvl="0" indent="-342900">
              <a:buFont typeface="Arial" panose="020B0604020202020204" pitchFamily="34" charset="0"/>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Peter confesses that Jesus is the Christ. (Matt 16:13-20; Mark 8:27-30; Luke 9:18-21)</a:t>
            </a:r>
          </a:p>
          <a:p>
            <a:pPr marL="342900" marR="0" lvl="0" indent="-342900">
              <a:buFont typeface="Arial" panose="020B0604020202020204" pitchFamily="34" charset="0"/>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Jesus predicts His own death, resurrection and the coming Kingdom (Matt 16:21-28; Mark 8:31-38, 9:1; Luke 9:22-27)</a:t>
            </a:r>
          </a:p>
          <a:p>
            <a:pPr marL="342900" marR="0" lvl="0" indent="-342900">
              <a:buFont typeface="Arial" panose="020B0604020202020204" pitchFamily="34" charset="0"/>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Mount of Transfiguration (Matt 17:1-9; Mark 9:2-10; Luke 9:28-36)</a:t>
            </a:r>
          </a:p>
          <a:p>
            <a:pPr marL="342900" marR="0" lvl="0" indent="-342900">
              <a:buFont typeface="Arial" panose="020B0604020202020204" pitchFamily="34" charset="0"/>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Jesus explains to His disciples that Elijah has come (Matt 17:10-13; Mark 9:11-13)</a:t>
            </a:r>
          </a:p>
          <a:p>
            <a:pPr marL="342900" marR="0" lvl="0" indent="-342900">
              <a:buFont typeface="Arial" panose="020B0604020202020204" pitchFamily="34" charset="0"/>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Jesus casts out an unclean spirit after the disciples fail and again predicts His own death (Luke 9:37-45; Matt 17:14-23; Mark 9:14-32)</a:t>
            </a:r>
          </a:p>
          <a:p>
            <a:pPr marL="342900" marR="0" lvl="0" indent="-342900">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Disciples question who is the greatest among themselves (Luke 9:46-48; Matt 18:1-5; Mark 9:33-37)</a:t>
            </a:r>
          </a:p>
          <a:p>
            <a:pPr marL="342900" marR="0" lvl="0" indent="-342900">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Warning against causing believers to sin (Luke 9:49-50; Matt 18:6-14; Mark 9:38-50)</a:t>
            </a:r>
          </a:p>
        </p:txBody>
      </p:sp>
    </p:spTree>
    <p:extLst>
      <p:ext uri="{BB962C8B-B14F-4D97-AF65-F5344CB8AC3E}">
        <p14:creationId xmlns:p14="http://schemas.microsoft.com/office/powerpoint/2010/main" val="197003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Preceding Transfiguration </a:t>
            </a:r>
          </a:p>
        </p:txBody>
      </p:sp>
      <p:sp>
        <p:nvSpPr>
          <p:cNvPr id="3" name="Text Placeholder 2"/>
          <p:cNvSpPr>
            <a:spLocks noGrp="1"/>
          </p:cNvSpPr>
          <p:nvPr>
            <p:ph type="body" idx="1"/>
          </p:nvPr>
        </p:nvSpPr>
        <p:spPr/>
        <p:txBody>
          <a:bodyPr/>
          <a:lstStyle/>
          <a:p>
            <a:r>
              <a:rPr lang="en-US" dirty="0"/>
              <a:t>Luke 9:18-27</a:t>
            </a:r>
          </a:p>
        </p:txBody>
      </p:sp>
      <p:sp>
        <p:nvSpPr>
          <p:cNvPr id="4" name="Content Placeholder 3"/>
          <p:cNvSpPr>
            <a:spLocks noGrp="1"/>
          </p:cNvSpPr>
          <p:nvPr>
            <p:ph sz="half" idx="2"/>
          </p:nvPr>
        </p:nvSpPr>
        <p:spPr/>
        <p:txBody>
          <a:bodyPr/>
          <a:lstStyle/>
          <a:p>
            <a:r>
              <a:rPr lang="en-US" dirty="0"/>
              <a:t>Peter confesses Christ is Lord</a:t>
            </a:r>
          </a:p>
          <a:p>
            <a:r>
              <a:rPr lang="en-US" dirty="0"/>
              <a:t>Jesus foretells His own death</a:t>
            </a:r>
          </a:p>
          <a:p>
            <a:r>
              <a:rPr lang="en-US" dirty="0"/>
              <a:t>The cost of discipleship </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5F72-1A79-4001-9434-550DB66D2311}"/>
              </a:ext>
            </a:extLst>
          </p:cNvPr>
          <p:cNvSpPr>
            <a:spLocks noGrp="1"/>
          </p:cNvSpPr>
          <p:nvPr>
            <p:ph type="title"/>
          </p:nvPr>
        </p:nvSpPr>
        <p:spPr/>
        <p:txBody>
          <a:bodyPr/>
          <a:lstStyle/>
          <a:p>
            <a:r>
              <a:rPr lang="en-US" dirty="0"/>
              <a:t>Peter Confesses Christ As Lord</a:t>
            </a:r>
          </a:p>
        </p:txBody>
      </p:sp>
      <p:sp>
        <p:nvSpPr>
          <p:cNvPr id="4" name="Content Placeholder 3">
            <a:extLst>
              <a:ext uri="{FF2B5EF4-FFF2-40B4-BE49-F238E27FC236}">
                <a16:creationId xmlns:a16="http://schemas.microsoft.com/office/drawing/2014/main" id="{2F7F08E1-B03B-4E5B-A25A-983D71B473C4}"/>
              </a:ext>
            </a:extLst>
          </p:cNvPr>
          <p:cNvSpPr>
            <a:spLocks noGrp="1"/>
          </p:cNvSpPr>
          <p:nvPr>
            <p:ph idx="1"/>
          </p:nvPr>
        </p:nvSpPr>
        <p:spPr>
          <a:xfrm>
            <a:off x="1293814" y="2514600"/>
            <a:ext cx="9601200" cy="3657600"/>
          </a:xfrm>
        </p:spPr>
        <p:txBody>
          <a:bodyPr/>
          <a:lstStyle/>
          <a:p>
            <a:r>
              <a:rPr lang="en-US" sz="2000" dirty="0"/>
              <a:t>Equivalent to calling him the “Messiah,” the Anointed of God and the one who fulfills all Divine prophecy regarding God’s plan for redemption.</a:t>
            </a:r>
            <a:endParaRPr lang="en-US" sz="2000" i="1" dirty="0"/>
          </a:p>
          <a:p>
            <a:r>
              <a:rPr lang="en-US" sz="2000" dirty="0"/>
              <a:t>Connects Him to the promises of God to Abraham and David </a:t>
            </a:r>
          </a:p>
          <a:p>
            <a:r>
              <a:rPr lang="en-US" sz="2000" dirty="0"/>
              <a:t>He was sent by God and bore the qualities of Divine priesthood.</a:t>
            </a:r>
            <a:endParaRPr lang="en-US" sz="2000" i="1" dirty="0"/>
          </a:p>
          <a:p>
            <a:r>
              <a:rPr lang="en-US" sz="2000" dirty="0"/>
              <a:t>He is God the Son of God, which is emphasized more fully during the Crucifixion</a:t>
            </a:r>
            <a:endParaRPr lang="en-US" dirty="0"/>
          </a:p>
        </p:txBody>
      </p:sp>
      <p:sp>
        <p:nvSpPr>
          <p:cNvPr id="3" name="Text Placeholder 2">
            <a:extLst>
              <a:ext uri="{FF2B5EF4-FFF2-40B4-BE49-F238E27FC236}">
                <a16:creationId xmlns:a16="http://schemas.microsoft.com/office/drawing/2014/main" id="{A7C0007B-1E2A-4F2F-957E-9C34CC93BCCB}"/>
              </a:ext>
            </a:extLst>
          </p:cNvPr>
          <p:cNvSpPr>
            <a:spLocks noGrp="1"/>
          </p:cNvSpPr>
          <p:nvPr>
            <p:ph type="body" idx="4294967295"/>
          </p:nvPr>
        </p:nvSpPr>
        <p:spPr>
          <a:xfrm>
            <a:off x="989012" y="1676400"/>
            <a:ext cx="9067800" cy="762000"/>
          </a:xfrm>
        </p:spPr>
        <p:txBody>
          <a:bodyPr/>
          <a:lstStyle/>
          <a:p>
            <a:r>
              <a:rPr lang="en-US" dirty="0"/>
              <a:t>What does Peter’s confession actually mean?</a:t>
            </a:r>
          </a:p>
        </p:txBody>
      </p:sp>
    </p:spTree>
    <p:extLst>
      <p:ext uri="{BB962C8B-B14F-4D97-AF65-F5344CB8AC3E}">
        <p14:creationId xmlns:p14="http://schemas.microsoft.com/office/powerpoint/2010/main" val="49422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heel(1)">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1)">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5F72-1A79-4001-9434-550DB66D2311}"/>
              </a:ext>
            </a:extLst>
          </p:cNvPr>
          <p:cNvSpPr>
            <a:spLocks noGrp="1"/>
          </p:cNvSpPr>
          <p:nvPr>
            <p:ph type="title"/>
          </p:nvPr>
        </p:nvSpPr>
        <p:spPr/>
        <p:txBody>
          <a:bodyPr/>
          <a:lstStyle/>
          <a:p>
            <a:r>
              <a:rPr lang="en-US" dirty="0"/>
              <a:t>Jesus Foretells His Own Death</a:t>
            </a:r>
          </a:p>
        </p:txBody>
      </p:sp>
      <p:sp>
        <p:nvSpPr>
          <p:cNvPr id="4" name="Content Placeholder 3">
            <a:extLst>
              <a:ext uri="{FF2B5EF4-FFF2-40B4-BE49-F238E27FC236}">
                <a16:creationId xmlns:a16="http://schemas.microsoft.com/office/drawing/2014/main" id="{2F7F08E1-B03B-4E5B-A25A-983D71B473C4}"/>
              </a:ext>
            </a:extLst>
          </p:cNvPr>
          <p:cNvSpPr>
            <a:spLocks noGrp="1"/>
          </p:cNvSpPr>
          <p:nvPr>
            <p:ph idx="1"/>
          </p:nvPr>
        </p:nvSpPr>
        <p:spPr>
          <a:xfrm>
            <a:off x="1293814" y="2514600"/>
            <a:ext cx="9601200" cy="3657600"/>
          </a:xfrm>
        </p:spPr>
        <p:txBody>
          <a:bodyPr/>
          <a:lstStyle/>
          <a:p>
            <a:pPr marL="285750" indent="-285750">
              <a:buFont typeface="Arial"/>
              <a:buChar char="•"/>
            </a:pPr>
            <a:r>
              <a:rPr lang="en-US" sz="2000" dirty="0">
                <a:latin typeface="Century" panose="02040604050505020304" pitchFamily="18" charset="0"/>
              </a:rPr>
              <a:t>General perception was still Christ would be a political leader</a:t>
            </a:r>
            <a:endParaRPr lang="en-US" sz="2000" i="1" dirty="0">
              <a:latin typeface="Century" panose="02040604050505020304" pitchFamily="18" charset="0"/>
            </a:endParaRPr>
          </a:p>
          <a:p>
            <a:pPr marL="285750" indent="-285750">
              <a:buFont typeface="Arial"/>
              <a:buChar char="•"/>
            </a:pPr>
            <a:r>
              <a:rPr lang="en-US" sz="2000" dirty="0">
                <a:latin typeface="Century" panose="02040604050505020304" pitchFamily="18" charset="0"/>
              </a:rPr>
              <a:t>Proclaiming this now could be mis-interpreted by the political and religious leaders</a:t>
            </a:r>
            <a:endParaRPr lang="en-US" sz="2000" i="1" dirty="0">
              <a:latin typeface="Century" panose="02040604050505020304" pitchFamily="18" charset="0"/>
            </a:endParaRPr>
          </a:p>
          <a:p>
            <a:pPr marL="285750" indent="-285750">
              <a:buFont typeface="Arial"/>
              <a:buChar char="•"/>
            </a:pPr>
            <a:r>
              <a:rPr lang="en-US" sz="2000" dirty="0">
                <a:latin typeface="Century" panose="02040604050505020304" pitchFamily="18" charset="0"/>
              </a:rPr>
              <a:t>Training of the Apostles was not yet complete</a:t>
            </a:r>
            <a:endParaRPr lang="en-US" sz="2000" i="1" dirty="0">
              <a:latin typeface="Century" panose="02040604050505020304" pitchFamily="18" charset="0"/>
            </a:endParaRPr>
          </a:p>
          <a:p>
            <a:pPr marL="285750" indent="-285750">
              <a:buFont typeface="Arial"/>
              <a:buChar char="•"/>
            </a:pPr>
            <a:r>
              <a:rPr lang="en-US" sz="2000" dirty="0">
                <a:latin typeface="Century" panose="02040604050505020304" pitchFamily="18" charset="0"/>
              </a:rPr>
              <a:t>Jesus made the first public announcement before the Sanhedrin</a:t>
            </a:r>
            <a:endParaRPr lang="en-US" sz="2000" i="1" dirty="0">
              <a:latin typeface="Century" panose="02040604050505020304" pitchFamily="18" charset="0"/>
            </a:endParaRPr>
          </a:p>
          <a:p>
            <a:r>
              <a:rPr lang="en-US" sz="2000" dirty="0">
                <a:latin typeface="Century" panose="02040604050505020304" pitchFamily="18" charset="0"/>
              </a:rPr>
              <a:t>Soon they would be told to proclaim that He is the Son of God</a:t>
            </a:r>
          </a:p>
          <a:p>
            <a:r>
              <a:rPr lang="en-US" sz="2000" dirty="0">
                <a:latin typeface="Century" panose="02040604050505020304" pitchFamily="18" charset="0"/>
              </a:rPr>
              <a:t>They didn’t fully understand the scheme of redemption at this point</a:t>
            </a:r>
          </a:p>
          <a:p>
            <a:endParaRPr lang="en-US" dirty="0"/>
          </a:p>
        </p:txBody>
      </p:sp>
      <p:sp>
        <p:nvSpPr>
          <p:cNvPr id="3" name="Text Placeholder 2">
            <a:extLst>
              <a:ext uri="{FF2B5EF4-FFF2-40B4-BE49-F238E27FC236}">
                <a16:creationId xmlns:a16="http://schemas.microsoft.com/office/drawing/2014/main" id="{A7C0007B-1E2A-4F2F-957E-9C34CC93BCCB}"/>
              </a:ext>
            </a:extLst>
          </p:cNvPr>
          <p:cNvSpPr>
            <a:spLocks noGrp="1"/>
          </p:cNvSpPr>
          <p:nvPr>
            <p:ph type="body" idx="4294967295"/>
          </p:nvPr>
        </p:nvSpPr>
        <p:spPr>
          <a:xfrm>
            <a:off x="989012" y="1676400"/>
            <a:ext cx="9067800" cy="762000"/>
          </a:xfrm>
        </p:spPr>
        <p:txBody>
          <a:bodyPr/>
          <a:lstStyle/>
          <a:p>
            <a:r>
              <a:rPr lang="en-US" dirty="0"/>
              <a:t>Why did He command them to tell no one?</a:t>
            </a:r>
          </a:p>
        </p:txBody>
      </p:sp>
    </p:spTree>
    <p:extLst>
      <p:ext uri="{BB962C8B-B14F-4D97-AF65-F5344CB8AC3E}">
        <p14:creationId xmlns:p14="http://schemas.microsoft.com/office/powerpoint/2010/main" val="154338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1)">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arn(inVertical)">
                                      <p:cBhvr>
                                        <p:cTn id="4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5F72-1A79-4001-9434-550DB66D2311}"/>
              </a:ext>
            </a:extLst>
          </p:cNvPr>
          <p:cNvSpPr>
            <a:spLocks noGrp="1"/>
          </p:cNvSpPr>
          <p:nvPr>
            <p:ph type="title"/>
          </p:nvPr>
        </p:nvSpPr>
        <p:spPr/>
        <p:txBody>
          <a:bodyPr/>
          <a:lstStyle/>
          <a:p>
            <a:r>
              <a:rPr lang="en-US" dirty="0"/>
              <a:t>Cost of Discipleship </a:t>
            </a:r>
          </a:p>
        </p:txBody>
      </p:sp>
      <p:sp>
        <p:nvSpPr>
          <p:cNvPr id="4" name="Content Placeholder 3">
            <a:extLst>
              <a:ext uri="{FF2B5EF4-FFF2-40B4-BE49-F238E27FC236}">
                <a16:creationId xmlns:a16="http://schemas.microsoft.com/office/drawing/2014/main" id="{2F7F08E1-B03B-4E5B-A25A-983D71B473C4}"/>
              </a:ext>
            </a:extLst>
          </p:cNvPr>
          <p:cNvSpPr>
            <a:spLocks noGrp="1"/>
          </p:cNvSpPr>
          <p:nvPr>
            <p:ph idx="1"/>
          </p:nvPr>
        </p:nvSpPr>
        <p:spPr>
          <a:xfrm>
            <a:off x="1293814" y="2514600"/>
            <a:ext cx="9601200" cy="3657600"/>
          </a:xfrm>
        </p:spPr>
        <p:txBody>
          <a:bodyPr/>
          <a:lstStyle/>
          <a:p>
            <a:pPr marL="285750" indent="-285750">
              <a:buFont typeface="Arial"/>
              <a:buChar char="•"/>
            </a:pPr>
            <a:r>
              <a:rPr lang="en-US" sz="2000" dirty="0">
                <a:latin typeface="Century" panose="02040604050505020304" pitchFamily="18" charset="0"/>
              </a:rPr>
              <a:t>You must desire it, and be committed in our priorities </a:t>
            </a:r>
            <a:endParaRPr lang="en-US" sz="2000" i="1" dirty="0">
              <a:latin typeface="Century" panose="02040604050505020304" pitchFamily="18" charset="0"/>
            </a:endParaRPr>
          </a:p>
          <a:p>
            <a:pPr marL="285750" indent="-285750">
              <a:buFont typeface="Arial"/>
              <a:buChar char="•"/>
            </a:pPr>
            <a:r>
              <a:rPr lang="en-US" sz="2000" dirty="0">
                <a:latin typeface="Century" panose="02040604050505020304" pitchFamily="18" charset="0"/>
              </a:rPr>
              <a:t>You must say “yes” to Christ, and “no” to self</a:t>
            </a:r>
            <a:endParaRPr lang="en-US" sz="2000" i="1" dirty="0">
              <a:latin typeface="Century" panose="02040604050505020304" pitchFamily="18" charset="0"/>
            </a:endParaRPr>
          </a:p>
          <a:p>
            <a:r>
              <a:rPr lang="en-US" sz="2000" dirty="0">
                <a:latin typeface="Century" panose="02040604050505020304" pitchFamily="18" charset="0"/>
              </a:rPr>
              <a:t>Voluntarily accept pain, shame and persecution if needed because of loyalty to Christ and His cause, the idea of counting the cost</a:t>
            </a:r>
          </a:p>
          <a:p>
            <a:r>
              <a:rPr lang="en-US" sz="2000" dirty="0">
                <a:latin typeface="Century" panose="02040604050505020304" pitchFamily="18" charset="0"/>
              </a:rPr>
              <a:t>Trust and obey while maintaining our “salt”</a:t>
            </a:r>
          </a:p>
          <a:p>
            <a:r>
              <a:rPr lang="en-US" sz="2000" dirty="0">
                <a:latin typeface="Century" panose="02040604050505020304" pitchFamily="18" charset="0"/>
              </a:rPr>
              <a:t>Stand for Truth, regardless of consequences</a:t>
            </a:r>
          </a:p>
          <a:p>
            <a:r>
              <a:rPr lang="en-US" sz="2000" dirty="0">
                <a:latin typeface="Century" panose="02040604050505020304" pitchFamily="18" charset="0"/>
              </a:rPr>
              <a:t>Be prepared</a:t>
            </a:r>
          </a:p>
          <a:p>
            <a:pPr marL="0" indent="0">
              <a:buNone/>
            </a:pPr>
            <a:endParaRPr lang="en-US" dirty="0"/>
          </a:p>
        </p:txBody>
      </p:sp>
      <p:sp>
        <p:nvSpPr>
          <p:cNvPr id="3" name="Text Placeholder 2">
            <a:extLst>
              <a:ext uri="{FF2B5EF4-FFF2-40B4-BE49-F238E27FC236}">
                <a16:creationId xmlns:a16="http://schemas.microsoft.com/office/drawing/2014/main" id="{A7C0007B-1E2A-4F2F-957E-9C34CC93BCCB}"/>
              </a:ext>
            </a:extLst>
          </p:cNvPr>
          <p:cNvSpPr>
            <a:spLocks noGrp="1"/>
          </p:cNvSpPr>
          <p:nvPr>
            <p:ph type="body" idx="4294967295"/>
          </p:nvPr>
        </p:nvSpPr>
        <p:spPr>
          <a:xfrm>
            <a:off x="989012" y="1676400"/>
            <a:ext cx="9067800" cy="762000"/>
          </a:xfrm>
        </p:spPr>
        <p:txBody>
          <a:bodyPr/>
          <a:lstStyle/>
          <a:p>
            <a:r>
              <a:rPr lang="en-US" dirty="0"/>
              <a:t>What does it mean to take up your cross?</a:t>
            </a:r>
          </a:p>
        </p:txBody>
      </p:sp>
    </p:spTree>
    <p:extLst>
      <p:ext uri="{BB962C8B-B14F-4D97-AF65-F5344CB8AC3E}">
        <p14:creationId xmlns:p14="http://schemas.microsoft.com/office/powerpoint/2010/main" val="253116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1)">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Luke 9:28-36</a:t>
            </a:r>
          </a:p>
        </p:txBody>
      </p:sp>
      <p:sp>
        <p:nvSpPr>
          <p:cNvPr id="14" name="Content Placeholder 13"/>
          <p:cNvSpPr>
            <a:spLocks noGrp="1"/>
          </p:cNvSpPr>
          <p:nvPr>
            <p:ph idx="1"/>
          </p:nvPr>
        </p:nvSpPr>
        <p:spPr>
          <a:xfrm>
            <a:off x="1141412" y="1752600"/>
            <a:ext cx="9601200" cy="4343400"/>
          </a:xfrm>
        </p:spPr>
        <p:txBody>
          <a:bodyPr>
            <a:noAutofit/>
          </a:bodyPr>
          <a:lstStyle/>
          <a:p>
            <a:r>
              <a:rPr lang="en-US" sz="2000" dirty="0"/>
              <a:t>Some eight days after these sayings, He took along Peter and John and James, and went up on the mountain to pray. And while He was praying, the appearance of His face became different, and His clothing became white and gleaming. And behold, two men were talking with Him; and they were Moses and Elijah, who, appearing in glory, were speaking of His departure which He was about to accomplish at Jerusalem. Now Peter and his companions had been overcome with sleep; but when were fully awake, they saw His glory and the two men standing with Him. And as these were leaving Him, Peter said to Jesus, “Master, it is good for us to be here; let us make three tabernacles: one for You, and one for Moses, and one for Elijah”-not realizing what he was saying. While he was saying this, a cloud formed and began to overshadow them; and they were afraid as they entered the cloud. Then a voice came out of the cloud, saying “This is My Son, My Chosen One; listen to Him!” And they kept silent, and reported to no one in those days any of the things which they had seen.</a:t>
            </a:r>
          </a:p>
        </p:txBody>
      </p:sp>
    </p:spTree>
    <p:extLst>
      <p:ext uri="{BB962C8B-B14F-4D97-AF65-F5344CB8AC3E}">
        <p14:creationId xmlns:p14="http://schemas.microsoft.com/office/powerpoint/2010/main" val="428322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Transfiguration of Christ</a:t>
            </a:r>
          </a:p>
        </p:txBody>
      </p:sp>
      <p:sp>
        <p:nvSpPr>
          <p:cNvPr id="4" name="Content Placeholder 3"/>
          <p:cNvSpPr>
            <a:spLocks noGrp="1"/>
          </p:cNvSpPr>
          <p:nvPr>
            <p:ph idx="1"/>
          </p:nvPr>
        </p:nvSpPr>
        <p:spPr>
          <a:xfrm>
            <a:off x="1293814" y="2590800"/>
            <a:ext cx="9601200" cy="3581400"/>
          </a:xfrm>
        </p:spPr>
        <p:txBody>
          <a:bodyPr>
            <a:normAutofit/>
          </a:bodyPr>
          <a:lstStyle/>
          <a:p>
            <a:pPr lvl="0"/>
            <a:r>
              <a:rPr lang="en-US" dirty="0"/>
              <a:t>Purpose of this event was to prepare Christ for suffering that will result in glory</a:t>
            </a:r>
          </a:p>
          <a:p>
            <a:pPr lvl="0"/>
            <a:r>
              <a:rPr lang="en-US" dirty="0"/>
              <a:t>Purpose of this event was to confirm the faith of Peter, James and John</a:t>
            </a:r>
          </a:p>
          <a:p>
            <a:pPr lvl="0"/>
            <a:r>
              <a:rPr lang="en-US" dirty="0"/>
              <a:t>Purpose of this event was to establish His preeminence and authority</a:t>
            </a:r>
          </a:p>
          <a:p>
            <a:endParaRPr lang="en-US" dirty="0"/>
          </a:p>
          <a:p>
            <a:endParaRPr lang="en-US" dirty="0"/>
          </a:p>
          <a:p>
            <a:endParaRPr lang="en-US" dirty="0"/>
          </a:p>
        </p:txBody>
      </p:sp>
      <p:sp>
        <p:nvSpPr>
          <p:cNvPr id="3" name="Text Placeholder 2"/>
          <p:cNvSpPr>
            <a:spLocks noGrp="1"/>
          </p:cNvSpPr>
          <p:nvPr>
            <p:ph type="body" idx="4294967295"/>
          </p:nvPr>
        </p:nvSpPr>
        <p:spPr>
          <a:xfrm>
            <a:off x="1293812" y="1752600"/>
            <a:ext cx="4646613" cy="762000"/>
          </a:xfrm>
        </p:spPr>
        <p:txBody>
          <a:bodyPr/>
          <a:lstStyle/>
          <a:p>
            <a:r>
              <a:rPr lang="en-US" dirty="0"/>
              <a:t>Purpose</a:t>
            </a:r>
          </a:p>
        </p:txBody>
      </p:sp>
    </p:spTree>
    <p:extLst>
      <p:ext uri="{BB962C8B-B14F-4D97-AF65-F5344CB8AC3E}">
        <p14:creationId xmlns:p14="http://schemas.microsoft.com/office/powerpoint/2010/main" val="16927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1975</TotalTime>
  <Words>855</Words>
  <Application>Microsoft Office PowerPoint</Application>
  <PresentationFormat>Custom</PresentationFormat>
  <Paragraphs>71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vt:lpstr>
      <vt:lpstr>Times New Roman</vt:lpstr>
      <vt:lpstr>Woodgrain 16x9</vt:lpstr>
      <vt:lpstr>Jesus and the Transfiguration  Relationship: Jesus to God and Close Disciples</vt:lpstr>
      <vt:lpstr>Main Points</vt:lpstr>
      <vt:lpstr>Chronological Ministry of Christ (3rd year)</vt:lpstr>
      <vt:lpstr>Events Preceding Transfiguration </vt:lpstr>
      <vt:lpstr>Peter Confesses Christ As Lord</vt:lpstr>
      <vt:lpstr>Jesus Foretells His Own Death</vt:lpstr>
      <vt:lpstr>Cost of Discipleship </vt:lpstr>
      <vt:lpstr>Luke 9:28-36</vt:lpstr>
      <vt:lpstr>The Transfiguration of Christ</vt:lpstr>
      <vt:lpstr>The Transfiguration of Christ</vt:lpstr>
      <vt:lpstr>The Transfiguration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Jeremiah Hitt</dc:creator>
  <cp:lastModifiedBy>Jeremiah Hitt</cp:lastModifiedBy>
  <cp:revision>78</cp:revision>
  <dcterms:created xsi:type="dcterms:W3CDTF">2023-09-18T22:19:22Z</dcterms:created>
  <dcterms:modified xsi:type="dcterms:W3CDTF">2023-10-20T21:46:40Z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