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71" r:id="rId6"/>
    <p:sldId id="292" r:id="rId7"/>
    <p:sldId id="293" r:id="rId8"/>
    <p:sldId id="294" r:id="rId9"/>
    <p:sldId id="295" r:id="rId10"/>
    <p:sldId id="296" r:id="rId11"/>
    <p:sldId id="300" r:id="rId12"/>
    <p:sldId id="297" r:id="rId13"/>
    <p:sldId id="301" r:id="rId14"/>
    <p:sldId id="298" r:id="rId15"/>
    <p:sldId id="299"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p:cViewPr varScale="1">
        <p:scale>
          <a:sx n="87" d="100"/>
          <a:sy n="87" d="100"/>
        </p:scale>
        <p:origin x="533" y="4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11/21/2023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11/21/2023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11/21/2023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11/21/2023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11/21/2023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11/21/2023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11/21/2023</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11/21/2023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11/21/2023</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11/21/2023</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11/21/2023</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11/21/2023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11/21/2023</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11/21/2023</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813" y="381000"/>
            <a:ext cx="8839201" cy="3200400"/>
          </a:xfrm>
        </p:spPr>
        <p:txBody>
          <a:bodyPr/>
          <a:lstStyle/>
          <a:p>
            <a:r>
              <a:rPr lang="en-US" sz="4400" dirty="0"/>
              <a:t>Responsibility And Ascension of Christ</a:t>
            </a:r>
          </a:p>
        </p:txBody>
      </p:sp>
      <p:sp>
        <p:nvSpPr>
          <p:cNvPr id="3" name="Subtitle 2"/>
          <p:cNvSpPr>
            <a:spLocks noGrp="1"/>
          </p:cNvSpPr>
          <p:nvPr>
            <p:ph type="subTitle" idx="1"/>
          </p:nvPr>
        </p:nvSpPr>
        <p:spPr>
          <a:xfrm>
            <a:off x="1674812" y="4343400"/>
            <a:ext cx="7162799" cy="990600"/>
          </a:xfrm>
        </p:spPr>
        <p:txBody>
          <a:bodyPr>
            <a:normAutofit/>
          </a:bodyPr>
          <a:lstStyle/>
          <a:p>
            <a:r>
              <a:rPr lang="en-US" dirty="0">
                <a:solidFill>
                  <a:srgbClr val="96B86B"/>
                </a:solidFill>
              </a:rPr>
              <a:t>Luke 19:11-27; Luke 24:36-53</a:t>
            </a: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(Acts 1:1-11)</a:t>
            </a:r>
          </a:p>
        </p:txBody>
      </p:sp>
      <p:sp>
        <p:nvSpPr>
          <p:cNvPr id="14" name="Content Placeholder 13"/>
          <p:cNvSpPr>
            <a:spLocks noGrp="1"/>
          </p:cNvSpPr>
          <p:nvPr>
            <p:ph idx="1"/>
          </p:nvPr>
        </p:nvSpPr>
        <p:spPr/>
        <p:txBody>
          <a:bodyPr>
            <a:normAutofit fontScale="77500" lnSpcReduction="20000"/>
          </a:bodyPr>
          <a:lstStyle/>
          <a:p>
            <a:r>
              <a:rPr lang="en-US" b="1" dirty="0"/>
              <a:t>1 </a:t>
            </a:r>
            <a:r>
              <a:rPr lang="en-US" dirty="0"/>
              <a:t>The first account I composed, Theophilus, about all that Jesus began to do and teach, </a:t>
            </a:r>
            <a:r>
              <a:rPr lang="en-US" b="1" dirty="0"/>
              <a:t>2 </a:t>
            </a:r>
            <a:r>
              <a:rPr lang="en-US" dirty="0"/>
              <a:t>until the day when He was taken up to Heaven, after He had by the Holy Spirit given orders to the Apostles whom He had chosen. </a:t>
            </a:r>
            <a:r>
              <a:rPr lang="en-US" b="1" dirty="0"/>
              <a:t>3</a:t>
            </a:r>
            <a:r>
              <a:rPr lang="en-US" dirty="0"/>
              <a:t> To these He also presented Himself alive after His suffering, by many convincing proofs, appearing to them over a period of forty days and speaking of the things concerning the Kingdom of God. </a:t>
            </a:r>
            <a:r>
              <a:rPr lang="en-US" b="1" dirty="0"/>
              <a:t>4</a:t>
            </a:r>
            <a:r>
              <a:rPr lang="en-US" dirty="0"/>
              <a:t> Gathering them together, He commanded them not to leave Jerusalem, but to wait for what the Father had promised, “Which,” He said, “you heard of from Me”. </a:t>
            </a:r>
            <a:r>
              <a:rPr lang="en-US" b="1" dirty="0"/>
              <a:t>5</a:t>
            </a:r>
            <a:r>
              <a:rPr lang="en-US" dirty="0"/>
              <a:t> for John baptized with water, but you will be baptized with the Holy Spirit not many days from now.” </a:t>
            </a:r>
            <a:r>
              <a:rPr lang="en-US" b="1" dirty="0"/>
              <a:t>6</a:t>
            </a:r>
            <a:r>
              <a:rPr lang="en-US" dirty="0"/>
              <a:t> So when they had come together, they were asking Him, saying, “Lord, is it at this time You are restoring the kingdom of Israel?” </a:t>
            </a:r>
            <a:r>
              <a:rPr lang="en-US" b="1" dirty="0"/>
              <a:t>7 </a:t>
            </a:r>
            <a:r>
              <a:rPr lang="en-US" dirty="0"/>
              <a:t>He said to them, “It is not for you to know times of epochs which the Father has fixed by His own authority; </a:t>
            </a:r>
            <a:r>
              <a:rPr lang="en-US" b="1" dirty="0"/>
              <a:t>8 </a:t>
            </a:r>
            <a:r>
              <a:rPr lang="en-US" dirty="0"/>
              <a:t>but you will receive power when the Holy Spirit has come upon you; and you shall be My witnesses both in Jerusalem, and in all Judea and Samaria, and even to the remotest part of the earth.” </a:t>
            </a:r>
            <a:r>
              <a:rPr lang="en-US" b="1" dirty="0"/>
              <a:t>9 </a:t>
            </a:r>
            <a:r>
              <a:rPr lang="en-US" dirty="0"/>
              <a:t>And after He had said these things, He was lifted up while they were looking on, and a cloud received Him out of their sight. </a:t>
            </a:r>
            <a:r>
              <a:rPr lang="en-US" b="1" dirty="0"/>
              <a:t>10 </a:t>
            </a:r>
            <a:r>
              <a:rPr lang="en-US" dirty="0"/>
              <a:t>And as they were gazing intently into the sky while He was going, behold, two men in white clothing stood beside them. </a:t>
            </a:r>
            <a:r>
              <a:rPr lang="en-US" b="1" dirty="0"/>
              <a:t>11</a:t>
            </a:r>
            <a:r>
              <a:rPr lang="en-US" dirty="0"/>
              <a:t> They also said, “Men of Galilee, why do you stand looking into the sky? This Jesus, who has been taken up from you into Heaven, will come in just the same way as you have watched Him go into Heaven.”</a:t>
            </a:r>
          </a:p>
          <a:p>
            <a:pPr marL="0" indent="0">
              <a:buNone/>
            </a:pPr>
            <a:endParaRPr lang="en-US" dirty="0"/>
          </a:p>
        </p:txBody>
      </p:sp>
    </p:spTree>
    <p:extLst>
      <p:ext uri="{BB962C8B-B14F-4D97-AF65-F5344CB8AC3E}">
        <p14:creationId xmlns:p14="http://schemas.microsoft.com/office/powerpoint/2010/main" val="259890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Ascension of the Christ</a:t>
            </a:r>
            <a:br>
              <a:rPr lang="en-US" dirty="0"/>
            </a:br>
            <a:r>
              <a:rPr lang="en-US" dirty="0"/>
              <a:t>(Luke 24:50-53)</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dirty="0"/>
              <a:t>Also recorded in Luke’s second credited book (Acts 1:1-11))</a:t>
            </a:r>
          </a:p>
          <a:p>
            <a:pPr lvl="1">
              <a:buFont typeface="Wingdings" panose="05000000000000000000" pitchFamily="2" charset="2"/>
              <a:buChar char="Ø"/>
            </a:pPr>
            <a:r>
              <a:rPr lang="en-US" dirty="0"/>
              <a:t>Luke summarizes roughly 40 days between resurrection and ascension</a:t>
            </a:r>
          </a:p>
          <a:p>
            <a:pPr lvl="1">
              <a:buFont typeface="Wingdings" panose="05000000000000000000" pitchFamily="2" charset="2"/>
              <a:buChar char="Ø"/>
            </a:pPr>
            <a:r>
              <a:rPr lang="en-US" dirty="0"/>
              <a:t>Chronological debates</a:t>
            </a:r>
          </a:p>
          <a:p>
            <a:pPr>
              <a:buFont typeface="Wingdings" panose="05000000000000000000" pitchFamily="2" charset="2"/>
              <a:buChar char="Ø"/>
            </a:pPr>
            <a:r>
              <a:rPr lang="en-US" dirty="0"/>
              <a:t>The Ascension</a:t>
            </a:r>
          </a:p>
          <a:p>
            <a:pPr lvl="1">
              <a:buFont typeface="Wingdings" panose="05000000000000000000" pitchFamily="2" charset="2"/>
              <a:buChar char="Ø"/>
            </a:pPr>
            <a:r>
              <a:rPr lang="en-US" dirty="0"/>
              <a:t>Mount of Olives</a:t>
            </a:r>
          </a:p>
          <a:p>
            <a:pPr lvl="1">
              <a:buFont typeface="Wingdings" panose="05000000000000000000" pitchFamily="2" charset="2"/>
              <a:buChar char="Ø"/>
            </a:pPr>
            <a:r>
              <a:rPr lang="en-US" dirty="0"/>
              <a:t>Two angels assured them Jesus will return</a:t>
            </a:r>
          </a:p>
          <a:p>
            <a:pPr lvl="1">
              <a:buFont typeface="Wingdings" panose="05000000000000000000" pitchFamily="2" charset="2"/>
              <a:buChar char="Ø"/>
            </a:pPr>
            <a:r>
              <a:rPr lang="en-US" dirty="0"/>
              <a:t>Went continually to the temple praising and blessing God</a:t>
            </a:r>
          </a:p>
          <a:p>
            <a:pPr marL="0" indent="0">
              <a:buNone/>
            </a:pPr>
            <a:endParaRPr lang="en-US" dirty="0"/>
          </a:p>
        </p:txBody>
      </p:sp>
    </p:spTree>
    <p:extLst>
      <p:ext uri="{BB962C8B-B14F-4D97-AF65-F5344CB8AC3E}">
        <p14:creationId xmlns:p14="http://schemas.microsoft.com/office/powerpoint/2010/main" val="148804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Our Responsibility </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dirty="0"/>
              <a:t>We are still reminded of His words</a:t>
            </a:r>
          </a:p>
          <a:p>
            <a:pPr lvl="1">
              <a:buFont typeface="Wingdings" panose="05000000000000000000" pitchFamily="2" charset="2"/>
              <a:buChar char="Ø"/>
            </a:pPr>
            <a:r>
              <a:rPr lang="en-US" dirty="0"/>
              <a:t>We also can now see the story of the Messiah throughout the whole Bible</a:t>
            </a:r>
          </a:p>
          <a:p>
            <a:pPr>
              <a:buFont typeface="Wingdings" panose="05000000000000000000" pitchFamily="2" charset="2"/>
              <a:buChar char="Ø"/>
            </a:pPr>
            <a:r>
              <a:rPr lang="en-US" dirty="0"/>
              <a:t>Our Great Commission </a:t>
            </a:r>
          </a:p>
          <a:p>
            <a:pPr lvl="1">
              <a:buFont typeface="Wingdings" panose="05000000000000000000" pitchFamily="2" charset="2"/>
              <a:buChar char="Ø"/>
            </a:pPr>
            <a:r>
              <a:rPr lang="en-US" dirty="0"/>
              <a:t>This should apply to all of us as well</a:t>
            </a:r>
          </a:p>
          <a:p>
            <a:pPr lvl="1">
              <a:buFont typeface="Wingdings" panose="05000000000000000000" pitchFamily="2" charset="2"/>
              <a:buChar char="Ø"/>
            </a:pPr>
            <a:r>
              <a:rPr lang="en-US" dirty="0"/>
              <a:t>Preach repentance in mind and deed</a:t>
            </a:r>
          </a:p>
          <a:p>
            <a:pPr lvl="1">
              <a:buFont typeface="Wingdings" panose="05000000000000000000" pitchFamily="2" charset="2"/>
              <a:buChar char="Ø"/>
            </a:pPr>
            <a:r>
              <a:rPr lang="en-US" dirty="0"/>
              <a:t>Preach remission of sins through Christ Jesus</a:t>
            </a:r>
          </a:p>
          <a:p>
            <a:pPr marL="0" indent="0">
              <a:buNone/>
            </a:pPr>
            <a:endParaRPr lang="en-US" dirty="0"/>
          </a:p>
        </p:txBody>
      </p:sp>
    </p:spTree>
    <p:extLst>
      <p:ext uri="{BB962C8B-B14F-4D97-AF65-F5344CB8AC3E}">
        <p14:creationId xmlns:p14="http://schemas.microsoft.com/office/powerpoint/2010/main" val="3998762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Main Points</a:t>
            </a:r>
          </a:p>
        </p:txBody>
      </p:sp>
      <p:sp>
        <p:nvSpPr>
          <p:cNvPr id="14" name="Content Placeholder 13"/>
          <p:cNvSpPr>
            <a:spLocks noGrp="1"/>
          </p:cNvSpPr>
          <p:nvPr>
            <p:ph idx="1"/>
          </p:nvPr>
        </p:nvSpPr>
        <p:spPr/>
        <p:txBody>
          <a:bodyPr/>
          <a:lstStyle/>
          <a:p>
            <a:r>
              <a:rPr lang="en-US" dirty="0"/>
              <a:t>Parable of the Ten Minas (finish)</a:t>
            </a:r>
          </a:p>
          <a:p>
            <a:r>
              <a:rPr lang="en-US" dirty="0"/>
              <a:t>Jesus appearing to Disciples</a:t>
            </a:r>
          </a:p>
          <a:p>
            <a:r>
              <a:rPr lang="en-US" dirty="0"/>
              <a:t>Ascension of Christ</a:t>
            </a:r>
          </a:p>
          <a:p>
            <a:r>
              <a:rPr lang="en-US" dirty="0"/>
              <a:t>Great Commission and our responsibility </a:t>
            </a:r>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Ten Minas (Luke 19:11-27)</a:t>
            </a:r>
          </a:p>
        </p:txBody>
      </p:sp>
      <p:sp>
        <p:nvSpPr>
          <p:cNvPr id="14" name="Content Placeholder 13"/>
          <p:cNvSpPr>
            <a:spLocks noGrp="1"/>
          </p:cNvSpPr>
          <p:nvPr>
            <p:ph idx="1"/>
          </p:nvPr>
        </p:nvSpPr>
        <p:spPr/>
        <p:txBody>
          <a:bodyPr/>
          <a:lstStyle/>
          <a:p>
            <a:r>
              <a:rPr lang="en-US" dirty="0"/>
              <a:t>Who was He speaking to?</a:t>
            </a:r>
          </a:p>
          <a:p>
            <a:pPr>
              <a:buFont typeface="Wingdings" panose="05000000000000000000" pitchFamily="2" charset="2"/>
              <a:buChar char="Ø"/>
            </a:pPr>
            <a:r>
              <a:rPr lang="en-US" dirty="0"/>
              <a:t>Who does the nobleman represent?</a:t>
            </a:r>
          </a:p>
          <a:p>
            <a:pPr>
              <a:buFont typeface="Wingdings" panose="05000000000000000000" pitchFamily="2" charset="2"/>
              <a:buChar char="Ø"/>
            </a:pPr>
            <a:r>
              <a:rPr lang="en-US" dirty="0"/>
              <a:t>Did everyone love this nobleman?</a:t>
            </a:r>
          </a:p>
          <a:p>
            <a:pPr>
              <a:buFont typeface="Wingdings" panose="05000000000000000000" pitchFamily="2" charset="2"/>
              <a:buChar char="Ø"/>
            </a:pPr>
            <a:r>
              <a:rPr lang="en-US" dirty="0"/>
              <a:t>What were the instructions given?</a:t>
            </a:r>
          </a:p>
          <a:p>
            <a:pPr>
              <a:buFont typeface="Wingdings" panose="05000000000000000000" pitchFamily="2" charset="2"/>
              <a:buChar char="Ø"/>
            </a:pPr>
            <a:r>
              <a:rPr lang="en-US" dirty="0"/>
              <a:t>What are the results?</a:t>
            </a:r>
          </a:p>
          <a:p>
            <a:pPr marL="0" indent="0">
              <a:buNone/>
            </a:pPr>
            <a:endParaRPr lang="en-US" dirty="0"/>
          </a:p>
        </p:txBody>
      </p:sp>
    </p:spTree>
    <p:extLst>
      <p:ext uri="{BB962C8B-B14F-4D97-AF65-F5344CB8AC3E}">
        <p14:creationId xmlns:p14="http://schemas.microsoft.com/office/powerpoint/2010/main" val="417066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(Luke 24:36-43)</a:t>
            </a:r>
          </a:p>
        </p:txBody>
      </p:sp>
      <p:sp>
        <p:nvSpPr>
          <p:cNvPr id="14" name="Content Placeholder 13"/>
          <p:cNvSpPr>
            <a:spLocks noGrp="1"/>
          </p:cNvSpPr>
          <p:nvPr>
            <p:ph idx="1"/>
          </p:nvPr>
        </p:nvSpPr>
        <p:spPr/>
        <p:txBody>
          <a:bodyPr/>
          <a:lstStyle/>
          <a:p>
            <a:r>
              <a:rPr lang="en-US" b="1" dirty="0"/>
              <a:t>36 </a:t>
            </a:r>
            <a:r>
              <a:rPr lang="en-US" dirty="0"/>
              <a:t>While they were telling these things, He Himself stood in their midst and said to them, “Peace be to you.” </a:t>
            </a:r>
            <a:r>
              <a:rPr lang="en-US" b="1" dirty="0"/>
              <a:t>37 </a:t>
            </a:r>
            <a:r>
              <a:rPr lang="en-US" dirty="0"/>
              <a:t>But they were startled and frightened and thought that they were seeing a spirit. </a:t>
            </a:r>
            <a:r>
              <a:rPr lang="en-US" b="1" dirty="0"/>
              <a:t>38 </a:t>
            </a:r>
            <a:r>
              <a:rPr lang="en-US" dirty="0"/>
              <a:t>And He said to them, “Why are you troubled, and why do doubts arise in your hearts? </a:t>
            </a:r>
            <a:r>
              <a:rPr lang="en-US" b="1" dirty="0"/>
              <a:t>39 </a:t>
            </a:r>
            <a:r>
              <a:rPr lang="en-US" dirty="0"/>
              <a:t>See My hands and My feet, that it is I Myself; touch Me and see, for a spirit does not have flesh and bones as you see that I have.” </a:t>
            </a:r>
            <a:r>
              <a:rPr lang="en-US" b="1" dirty="0"/>
              <a:t>40 </a:t>
            </a:r>
            <a:r>
              <a:rPr lang="en-US" dirty="0"/>
              <a:t>And when He had said this, He showed them His hands and His feet. </a:t>
            </a:r>
            <a:r>
              <a:rPr lang="en-US" b="1" dirty="0"/>
              <a:t>41 </a:t>
            </a:r>
            <a:r>
              <a:rPr lang="en-US" dirty="0"/>
              <a:t>While they still could not believe it because of their joy and amazement, He said to them, “Have you anything here to eat?” </a:t>
            </a:r>
            <a:r>
              <a:rPr lang="en-US" b="1" dirty="0"/>
              <a:t>42 </a:t>
            </a:r>
            <a:r>
              <a:rPr lang="en-US" dirty="0"/>
              <a:t>They gave Him a piece of a broiled fish; </a:t>
            </a:r>
            <a:r>
              <a:rPr lang="en-US" b="1" dirty="0"/>
              <a:t>43 </a:t>
            </a:r>
            <a:r>
              <a:rPr lang="en-US" dirty="0"/>
              <a:t>and He took it and ate it before them.</a:t>
            </a:r>
          </a:p>
          <a:p>
            <a:pPr marL="0" indent="0">
              <a:buNone/>
            </a:pPr>
            <a:endParaRPr lang="en-US" dirty="0"/>
          </a:p>
        </p:txBody>
      </p:sp>
    </p:spTree>
    <p:extLst>
      <p:ext uri="{BB962C8B-B14F-4D97-AF65-F5344CB8AC3E}">
        <p14:creationId xmlns:p14="http://schemas.microsoft.com/office/powerpoint/2010/main" val="36054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Jesus Appears to Apostles </a:t>
            </a:r>
            <a:br>
              <a:rPr lang="en-US" dirty="0"/>
            </a:br>
            <a:r>
              <a:rPr lang="en-US" dirty="0"/>
              <a:t>(Luke 24:36-43)</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dirty="0"/>
              <a:t>The eleven were hiding in the evening</a:t>
            </a:r>
          </a:p>
          <a:p>
            <a:pPr>
              <a:buFont typeface="Wingdings" panose="05000000000000000000" pitchFamily="2" charset="2"/>
              <a:buChar char="Ø"/>
            </a:pPr>
            <a:r>
              <a:rPr lang="en-US" dirty="0"/>
              <a:t>Jesus appeared miraculously to them</a:t>
            </a:r>
          </a:p>
          <a:p>
            <a:pPr>
              <a:buFont typeface="Wingdings" panose="05000000000000000000" pitchFamily="2" charset="2"/>
              <a:buChar char="Ø"/>
            </a:pPr>
            <a:r>
              <a:rPr lang="en-US" dirty="0"/>
              <a:t>Jesus comforted their fears</a:t>
            </a:r>
          </a:p>
          <a:p>
            <a:pPr>
              <a:buFont typeface="Wingdings" panose="05000000000000000000" pitchFamily="2" charset="2"/>
              <a:buChar char="Ø"/>
            </a:pPr>
            <a:r>
              <a:rPr lang="en-US" dirty="0"/>
              <a:t>Jesus was flesh and bone</a:t>
            </a:r>
          </a:p>
          <a:p>
            <a:pPr marL="0" indent="0">
              <a:buNone/>
            </a:pPr>
            <a:endParaRPr lang="en-US" dirty="0"/>
          </a:p>
        </p:txBody>
      </p:sp>
    </p:spTree>
    <p:extLst>
      <p:ext uri="{BB962C8B-B14F-4D97-AF65-F5344CB8AC3E}">
        <p14:creationId xmlns:p14="http://schemas.microsoft.com/office/powerpoint/2010/main" val="174384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(Luke 24:44-49)</a:t>
            </a:r>
          </a:p>
        </p:txBody>
      </p:sp>
      <p:sp>
        <p:nvSpPr>
          <p:cNvPr id="14" name="Content Placeholder 13"/>
          <p:cNvSpPr>
            <a:spLocks noGrp="1"/>
          </p:cNvSpPr>
          <p:nvPr>
            <p:ph idx="1"/>
          </p:nvPr>
        </p:nvSpPr>
        <p:spPr/>
        <p:txBody>
          <a:bodyPr/>
          <a:lstStyle/>
          <a:p>
            <a:r>
              <a:rPr lang="en-US" b="1" dirty="0"/>
              <a:t>44 </a:t>
            </a:r>
            <a:r>
              <a:rPr lang="en-US" dirty="0"/>
              <a:t>Now He said to them, “These are My words which I spoke to you while I was still with you, that all things which are written about Me in the Law of Moses and the Prophets and the Psalms must be fulfilled.” </a:t>
            </a:r>
            <a:r>
              <a:rPr lang="en-US" b="1" dirty="0"/>
              <a:t>45 </a:t>
            </a:r>
            <a:r>
              <a:rPr lang="en-US" dirty="0"/>
              <a:t>Then He opened their minds to understand the Scriptures, </a:t>
            </a:r>
            <a:r>
              <a:rPr lang="en-US" b="1" dirty="0"/>
              <a:t>46 </a:t>
            </a:r>
            <a:r>
              <a:rPr lang="en-US" dirty="0"/>
              <a:t>and He said to them, “Thus it is written, that the Christ would suffer and rise again from the dead the third day, </a:t>
            </a:r>
            <a:r>
              <a:rPr lang="en-US" b="1" dirty="0"/>
              <a:t>47 </a:t>
            </a:r>
            <a:r>
              <a:rPr lang="en-US" dirty="0"/>
              <a:t>and that repentance for forgiveness of sins would be proclaimed in His name to all the nations, beginning from Jerusalem. </a:t>
            </a:r>
            <a:r>
              <a:rPr lang="en-US" b="1" dirty="0"/>
              <a:t>48 </a:t>
            </a:r>
            <a:r>
              <a:rPr lang="en-US" dirty="0"/>
              <a:t>You are witnesses of these things. </a:t>
            </a:r>
            <a:r>
              <a:rPr lang="en-US" b="1" dirty="0"/>
              <a:t>49 </a:t>
            </a:r>
            <a:r>
              <a:rPr lang="en-US" dirty="0"/>
              <a:t>And behold, I am sending forth the promise of My Father upon you; but you are to stay in the city until you are clothed with power from on high”.</a:t>
            </a:r>
          </a:p>
          <a:p>
            <a:pPr marL="0" indent="0">
              <a:buNone/>
            </a:pPr>
            <a:endParaRPr lang="en-US" dirty="0"/>
          </a:p>
        </p:txBody>
      </p:sp>
    </p:spTree>
    <p:extLst>
      <p:ext uri="{BB962C8B-B14F-4D97-AF65-F5344CB8AC3E}">
        <p14:creationId xmlns:p14="http://schemas.microsoft.com/office/powerpoint/2010/main" val="302649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Jesus Explains the Scripture</a:t>
            </a:r>
            <a:br>
              <a:rPr lang="en-US" dirty="0"/>
            </a:br>
            <a:r>
              <a:rPr lang="en-US" dirty="0"/>
              <a:t>(Luke 24:44-49)</a:t>
            </a:r>
          </a:p>
        </p:txBody>
      </p:sp>
      <p:sp>
        <p:nvSpPr>
          <p:cNvPr id="14" name="Content Placeholder 13"/>
          <p:cNvSpPr>
            <a:spLocks noGrp="1"/>
          </p:cNvSpPr>
          <p:nvPr>
            <p:ph idx="1"/>
          </p:nvPr>
        </p:nvSpPr>
        <p:spPr/>
        <p:txBody>
          <a:bodyPr/>
          <a:lstStyle/>
          <a:p>
            <a:pPr>
              <a:buFont typeface="Wingdings" panose="05000000000000000000" pitchFamily="2" charset="2"/>
              <a:buChar char="Ø"/>
            </a:pPr>
            <a:r>
              <a:rPr lang="en-US" dirty="0"/>
              <a:t>Jesus reminds them of His words</a:t>
            </a:r>
          </a:p>
          <a:p>
            <a:pPr lvl="1">
              <a:buFont typeface="Wingdings" panose="05000000000000000000" pitchFamily="2" charset="2"/>
              <a:buChar char="Ø"/>
            </a:pPr>
            <a:r>
              <a:rPr lang="en-US" dirty="0"/>
              <a:t>“Let these words sink into your ears; for the Son of Man is going to be delivered into the hands of men.” But, they did not understand this statement, and it was concealed from them so that they would not perceive it; and they were afraid to ask Him about this statement.</a:t>
            </a:r>
          </a:p>
          <a:p>
            <a:pPr lvl="1">
              <a:buFont typeface="Wingdings" panose="05000000000000000000" pitchFamily="2" charset="2"/>
              <a:buChar char="Ø"/>
            </a:pPr>
            <a:r>
              <a:rPr lang="en-US" dirty="0"/>
              <a:t>He explained Scripture that referred to His death and resurrection </a:t>
            </a:r>
          </a:p>
          <a:p>
            <a:pPr lvl="1">
              <a:buFont typeface="Wingdings" panose="05000000000000000000" pitchFamily="2" charset="2"/>
              <a:buChar char="Ø"/>
            </a:pPr>
            <a:r>
              <a:rPr lang="en-US" dirty="0"/>
              <a:t>He did the same on the road to Emmaus </a:t>
            </a:r>
          </a:p>
          <a:p>
            <a:pPr>
              <a:buFont typeface="Wingdings" panose="05000000000000000000" pitchFamily="2" charset="2"/>
              <a:buChar char="Ø"/>
            </a:pPr>
            <a:r>
              <a:rPr lang="en-US" dirty="0"/>
              <a:t>The Great Commission </a:t>
            </a:r>
          </a:p>
          <a:p>
            <a:pPr lvl="1">
              <a:buFont typeface="Wingdings" panose="05000000000000000000" pitchFamily="2" charset="2"/>
              <a:buChar char="Ø"/>
            </a:pPr>
            <a:r>
              <a:rPr lang="en-US" dirty="0"/>
              <a:t>He invoked them as witnesses</a:t>
            </a:r>
          </a:p>
          <a:p>
            <a:pPr lvl="1">
              <a:buFont typeface="Wingdings" panose="05000000000000000000" pitchFamily="2" charset="2"/>
              <a:buChar char="Ø"/>
            </a:pPr>
            <a:r>
              <a:rPr lang="en-US" dirty="0"/>
              <a:t>Preach repentance </a:t>
            </a:r>
          </a:p>
          <a:p>
            <a:pPr lvl="1">
              <a:buFont typeface="Wingdings" panose="05000000000000000000" pitchFamily="2" charset="2"/>
              <a:buChar char="Ø"/>
            </a:pPr>
            <a:r>
              <a:rPr lang="en-US" dirty="0"/>
              <a:t>Preach remission of sins </a:t>
            </a:r>
          </a:p>
          <a:p>
            <a:pPr marL="0" indent="0">
              <a:buNone/>
            </a:pPr>
            <a:endParaRPr lang="en-US" dirty="0"/>
          </a:p>
        </p:txBody>
      </p:sp>
    </p:spTree>
    <p:extLst>
      <p:ext uri="{BB962C8B-B14F-4D97-AF65-F5344CB8AC3E}">
        <p14:creationId xmlns:p14="http://schemas.microsoft.com/office/powerpoint/2010/main" val="127082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Great Commission Accounts</a:t>
            </a:r>
          </a:p>
        </p:txBody>
      </p:sp>
      <p:sp>
        <p:nvSpPr>
          <p:cNvPr id="14" name="Content Placeholder 13"/>
          <p:cNvSpPr>
            <a:spLocks noGrp="1"/>
          </p:cNvSpPr>
          <p:nvPr>
            <p:ph idx="1"/>
          </p:nvPr>
        </p:nvSpPr>
        <p:spPr/>
        <p:txBody>
          <a:bodyPr/>
          <a:lstStyle/>
          <a:p>
            <a:r>
              <a:rPr lang="en-US" dirty="0"/>
              <a:t>Matthew 28:19-20</a:t>
            </a:r>
          </a:p>
          <a:p>
            <a:r>
              <a:rPr lang="en-US" dirty="0"/>
              <a:t>Mark 16:15-16</a:t>
            </a:r>
          </a:p>
          <a:p>
            <a:r>
              <a:rPr lang="en-US" dirty="0"/>
              <a:t>Luke 24:47</a:t>
            </a:r>
          </a:p>
          <a:p>
            <a:r>
              <a:rPr lang="en-US" dirty="0"/>
              <a:t>John 20:23</a:t>
            </a:r>
          </a:p>
          <a:p>
            <a:pPr marL="0" indent="0">
              <a:buNone/>
            </a:pPr>
            <a:endParaRPr lang="en-US" dirty="0"/>
          </a:p>
        </p:txBody>
      </p:sp>
    </p:spTree>
    <p:extLst>
      <p:ext uri="{BB962C8B-B14F-4D97-AF65-F5344CB8AC3E}">
        <p14:creationId xmlns:p14="http://schemas.microsoft.com/office/powerpoint/2010/main" val="1034786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(Luke 24:50-53)</a:t>
            </a:r>
          </a:p>
        </p:txBody>
      </p:sp>
      <p:sp>
        <p:nvSpPr>
          <p:cNvPr id="14" name="Content Placeholder 13"/>
          <p:cNvSpPr>
            <a:spLocks noGrp="1"/>
          </p:cNvSpPr>
          <p:nvPr>
            <p:ph idx="1"/>
          </p:nvPr>
        </p:nvSpPr>
        <p:spPr/>
        <p:txBody>
          <a:bodyPr/>
          <a:lstStyle/>
          <a:p>
            <a:r>
              <a:rPr lang="en-US" b="1" dirty="0"/>
              <a:t>50 </a:t>
            </a:r>
            <a:r>
              <a:rPr lang="en-US" dirty="0"/>
              <a:t>And He led them out as far as Bethany, and He lifted up His hands and blessed them. </a:t>
            </a:r>
            <a:r>
              <a:rPr lang="en-US" b="1" dirty="0"/>
              <a:t>51 </a:t>
            </a:r>
            <a:r>
              <a:rPr lang="en-US" dirty="0"/>
              <a:t>While He was blessing them, He parted from them and was carried up into Heaven. </a:t>
            </a:r>
            <a:r>
              <a:rPr lang="en-US" b="1" dirty="0"/>
              <a:t>52 </a:t>
            </a:r>
            <a:r>
              <a:rPr lang="en-US" dirty="0"/>
              <a:t>And they, after worshipping Him, returned to Jerusalem with great joy, </a:t>
            </a:r>
            <a:r>
              <a:rPr lang="en-US" b="1" dirty="0"/>
              <a:t>53 </a:t>
            </a:r>
            <a:r>
              <a:rPr lang="en-US" dirty="0"/>
              <a:t>and were continually in the temple praising God.</a:t>
            </a:r>
          </a:p>
          <a:p>
            <a:pPr marL="0" indent="0">
              <a:buNone/>
            </a:pPr>
            <a:endParaRPr lang="en-US" dirty="0"/>
          </a:p>
        </p:txBody>
      </p:sp>
    </p:spTree>
    <p:extLst>
      <p:ext uri="{BB962C8B-B14F-4D97-AF65-F5344CB8AC3E}">
        <p14:creationId xmlns:p14="http://schemas.microsoft.com/office/powerpoint/2010/main" val="935470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2925</TotalTime>
  <Words>1059</Words>
  <Application>Microsoft Office PowerPoint</Application>
  <PresentationFormat>Custom</PresentationFormat>
  <Paragraphs>55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vt:lpstr>
      <vt:lpstr>Wingdings</vt:lpstr>
      <vt:lpstr>Woodgrain 16x9</vt:lpstr>
      <vt:lpstr>Responsibility And Ascension of Christ</vt:lpstr>
      <vt:lpstr>Main Points</vt:lpstr>
      <vt:lpstr>Ten Minas (Luke 19:11-27)</vt:lpstr>
      <vt:lpstr>(Luke 24:36-43)</vt:lpstr>
      <vt:lpstr>Jesus Appears to Apostles  (Luke 24:36-43)</vt:lpstr>
      <vt:lpstr>(Luke 24:44-49)</vt:lpstr>
      <vt:lpstr>Jesus Explains the Scripture (Luke 24:44-49)</vt:lpstr>
      <vt:lpstr>The Great Commission Accounts</vt:lpstr>
      <vt:lpstr>(Luke 24:50-53)</vt:lpstr>
      <vt:lpstr>(Acts 1:1-11)</vt:lpstr>
      <vt:lpstr>The Ascension of the Christ (Luke 24:50-53)</vt:lpstr>
      <vt:lpstr>Our Responsibility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Jeremiah Hitt</dc:creator>
  <cp:lastModifiedBy>Jeremiah Hitt</cp:lastModifiedBy>
  <cp:revision>125</cp:revision>
  <dcterms:created xsi:type="dcterms:W3CDTF">2023-09-18T22:19:22Z</dcterms:created>
  <dcterms:modified xsi:type="dcterms:W3CDTF">2023-11-21T21:42:20Z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