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u="sng"/>
            </a:pPr>
            <a:r>
              <a:t>Romans 1.18-23</a:t>
            </a:r>
          </a:p>
          <a:p>
            <a:pPr marL="171450" indent="-171450">
              <a:buSzPct val="100000"/>
              <a:buFont typeface="Arial"/>
              <a:buChar char="•"/>
            </a:pPr>
            <a:endParaRPr/>
          </a:p>
          <a:p>
            <a:pPr marL="171450" indent="-171450">
              <a:buSzPct val="100000"/>
              <a:buFont typeface="Arial"/>
              <a:buChar char="•"/>
            </a:pPr>
            <a:r>
              <a:t>Ungodliness: don’t honor God, not thankful to God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Unrighteousness: = injustice + wrongdoing + opposite of truth (John 7.18, Romans 2.8, 3.5, 2 Thess. 2.12)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Idolatry rooted in pride. Profess own wisdom and exchange God for made up gods.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u="sng"/>
            </a:pPr>
            <a:r>
              <a:t>Romans 1.18-23</a:t>
            </a:r>
          </a:p>
          <a:p>
            <a:pPr marL="171450" indent="-171450">
              <a:buSzPct val="100000"/>
              <a:buFont typeface="Arial"/>
              <a:buChar char="•"/>
            </a:pPr>
            <a:endParaRPr/>
          </a:p>
          <a:p>
            <a:pPr marL="171450" indent="-171450">
              <a:buSzPct val="100000"/>
              <a:buFont typeface="Arial"/>
              <a:buChar char="•"/>
            </a:pPr>
            <a:r>
              <a:t>Ungodliness: don’t honor God, not thankful to God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Unrighteousness: = injustice + wrongdoing + opposite of truth (John 7.18, Romans 2.8, 3.5, 2 Thess. 2.12)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Idolatry rooted in pride. Profess own wisdom and exchange God for made up gods.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u="sng"/>
            </a:pPr>
            <a:r>
              <a:t>Romans 1.18-23</a:t>
            </a:r>
          </a:p>
          <a:p>
            <a:pPr marL="171450" indent="-171450">
              <a:buSzPct val="100000"/>
              <a:buFont typeface="Arial"/>
              <a:buChar char="•"/>
            </a:pPr>
            <a:endParaRPr/>
          </a:p>
          <a:p>
            <a:pPr marL="171450" indent="-171450">
              <a:buSzPct val="100000"/>
              <a:buFont typeface="Arial"/>
              <a:buChar char="•"/>
            </a:pPr>
            <a:r>
              <a:t>Ungodliness: don’t honor God, not thankful to God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Unrighteousness: = injustice + wrongdoing + opposite of truth (John 7.18, Romans 2.8, 3.5, 2 Thess. 2.12)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Idolatry rooted in pride. Profess own wisdom and exchange God for made up gods.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u="sng"/>
            </a:pPr>
            <a:r>
              <a:t>Romans 1.18-23</a:t>
            </a:r>
          </a:p>
          <a:p>
            <a:pPr marL="171450" indent="-171450">
              <a:buSzPct val="100000"/>
              <a:buFont typeface="Arial"/>
              <a:buChar char="•"/>
            </a:pPr>
            <a:endParaRPr/>
          </a:p>
          <a:p>
            <a:pPr marL="171450" indent="-171450">
              <a:buSzPct val="100000"/>
              <a:buFont typeface="Arial"/>
              <a:buChar char="•"/>
            </a:pPr>
            <a:r>
              <a:t>Ungodliness: don’t honor God, not thankful to God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Unrighteousness: = injustice + wrongdoing + opposite of truth (John 7.18, Romans 2.8, 3.5, 2 Thess. 2.12)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Idolatry rooted in pride. Profess own wisdom and exchange God for made up gods.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t>“God gave them up” (1.24, 26, 28)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Whatever you obey, you are enslaved to (6.16)</a:t>
            </a:r>
          </a:p>
          <a:p>
            <a:pPr marL="171450" indent="-171450">
              <a:buSzPct val="100000"/>
              <a:buFont typeface="Arial"/>
              <a:buChar char="•"/>
            </a:pPr>
            <a:r>
              <a:t>Ultimate end is death (6.20-23)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171450" indent="-171450">
              <a:buSzPct val="100000"/>
              <a:buFont typeface="Arial"/>
              <a:buChar char="•"/>
            </a:pPr>
            <a:r>
              <a:t>We must accept that the world belongs to Satan and is under his sway (2 Cor. 4.4, 1 John 4.3-5, 5.19)</a:t>
            </a:r>
          </a:p>
          <a:p>
            <a:pPr marL="342900" indent="-342900">
              <a:buSzPct val="100000"/>
              <a:buFont typeface="Arial"/>
              <a:buChar char="•"/>
              <a:defRPr sz="2300"/>
            </a:pPr>
            <a:r>
              <a:t>Don’t Be Surprised (1 Peter 4:1-3, 12 )</a:t>
            </a:r>
          </a:p>
          <a:p>
            <a:pPr marL="342900" indent="-342900">
              <a:buSzPct val="100000"/>
              <a:buFont typeface="Arial"/>
              <a:buChar char="•"/>
              <a:defRPr sz="2300"/>
            </a:pPr>
            <a:r>
              <a:t>Don’t Love the World (1 John 2:15-17)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PROBLEM 1: Christians tend to overlook certain sins in our brethren (or not care at all about holiness)</a:t>
            </a:r>
          </a:p>
          <a:p>
            <a:r>
              <a:t>PROBLEM 2: Christians tend to not extend patience &amp; forgiveness for all sins and/or all circumstances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Some don’t care about sin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repent in the Gospel</a:t>
            </a:r>
          </a:p>
          <a:p>
            <a:r>
              <a:t>Some think sin is too big for God to overlook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believe in the Gospel</a:t>
            </a:r>
          </a:p>
          <a:p>
            <a:r>
              <a:t>Some try to take care of sin on their own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confess the Gospel</a:t>
            </a:r>
          </a:p>
          <a:p>
            <a:r>
              <a:t>Some haven’t committed to overcome sin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baptism in the Gospel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001697"/>
            <a:ext cx="6858000" cy="137980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23887" y="1424782"/>
            <a:ext cx="7886701" cy="237728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3824552"/>
            <a:ext cx="7886701" cy="12501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521354"/>
            <a:ext cx="3886200" cy="362611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29841" y="304271"/>
            <a:ext cx="7886701" cy="110463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400969"/>
            <a:ext cx="3868341" cy="68659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0" y="1400969"/>
            <a:ext cx="3887392" cy="68659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822855"/>
            <a:ext cx="4629151" cy="406135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1714500"/>
            <a:ext cx="2949180" cy="31763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822855"/>
            <a:ext cx="4629151" cy="406135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714500"/>
            <a:ext cx="2949178" cy="317632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5347" y="5346137"/>
            <a:ext cx="220003" cy="20591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3671198" y="3919614"/>
            <a:ext cx="5312750" cy="1508518"/>
          </a:xfrm>
          <a:prstGeom prst="rect">
            <a:avLst/>
          </a:prstGeom>
        </p:spPr>
        <p:txBody>
          <a:bodyPr anchor="t"/>
          <a:lstStyle/>
          <a:p>
            <a:pPr algn="l">
              <a:defRPr sz="5000" b="1"/>
            </a:pPr>
            <a:r>
              <a:t>What is sin?</a:t>
            </a:r>
          </a:p>
          <a:p>
            <a:pPr algn="l">
              <a:defRPr sz="5000"/>
            </a:pPr>
            <a:r>
              <a:t>¿Qué es el pecado?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521353"/>
            <a:ext cx="7886700" cy="3626117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SzTx/>
              <a:buNone/>
              <a:defRPr sz="3700" b="1"/>
            </a:pPr>
            <a:r>
              <a:t>How do I deal with my own sin?</a:t>
            </a:r>
          </a:p>
          <a:p>
            <a:pPr marL="0" indent="0" algn="ctr">
              <a:buSzTx/>
              <a:buNone/>
              <a:defRPr sz="3700" b="1"/>
            </a:pPr>
            <a:endParaRPr/>
          </a:p>
          <a:p>
            <a:pPr marL="0" indent="0" algn="ctr">
              <a:buSzTx/>
              <a:buNone/>
              <a:defRPr sz="3700" b="1"/>
            </a:pPr>
            <a:r>
              <a:t>¿Cómo trato con mi propio pecado?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What is Sin?</a:t>
            </a:r>
          </a:p>
          <a:p>
            <a:pPr defTabSz="651509">
              <a:defRPr sz="4275"/>
            </a:pPr>
            <a:r>
              <a:t>¿Qué es el pecado?</a:t>
            </a:r>
          </a:p>
        </p:txBody>
      </p:sp>
      <p:sp>
        <p:nvSpPr>
          <p:cNvPr id="9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4455" y="1484322"/>
            <a:ext cx="9015091" cy="4145941"/>
          </a:xfrm>
          <a:prstGeom prst="rect">
            <a:avLst/>
          </a:prstGeom>
        </p:spPr>
        <p:txBody>
          <a:bodyPr numCol="2" spcCol="450754"/>
          <a:lstStyle/>
          <a:p>
            <a:pPr marL="254000" indent="-254000">
              <a:lnSpc>
                <a:spcPct val="81000"/>
              </a:lnSpc>
              <a:buSzPct val="93000"/>
              <a:buFontTx/>
              <a:defRPr sz="3100" i="1"/>
            </a:pPr>
            <a:r>
              <a:rPr b="1"/>
              <a:t>Sin is lawlessness. </a:t>
            </a:r>
            <a:r>
              <a:rPr b="1" i="0"/>
              <a:t>(1 John 3:4)</a:t>
            </a:r>
            <a:endParaRPr b="1"/>
          </a:p>
          <a:p>
            <a:pPr marL="203200" indent="-203200">
              <a:buSzPct val="93000"/>
              <a:buFontTx/>
              <a:defRPr sz="3100"/>
            </a:pPr>
            <a:r>
              <a:rPr b="1"/>
              <a:t>All unrighteousness is sin.</a:t>
            </a:r>
            <a:r>
              <a:t> (1 John 5:17)</a:t>
            </a:r>
            <a:endParaRPr b="1"/>
          </a:p>
          <a:p>
            <a:pPr marL="635000" lvl="1" indent="-254000">
              <a:lnSpc>
                <a:spcPct val="81000"/>
              </a:lnSpc>
              <a:buSzPct val="93000"/>
              <a:buFontTx/>
              <a:defRPr sz="3100"/>
            </a:pPr>
            <a:r>
              <a:t>Doing less or more than instructed.</a:t>
            </a:r>
          </a:p>
          <a:p>
            <a:pPr marL="635000" lvl="1" indent="-254000">
              <a:lnSpc>
                <a:spcPct val="81000"/>
              </a:lnSpc>
              <a:buSzPct val="93000"/>
              <a:buFontTx/>
              <a:defRPr sz="3100"/>
            </a:pPr>
            <a:r>
              <a:t>Includes actions, thoughts and attitudes.</a:t>
            </a:r>
          </a:p>
          <a:p>
            <a:pPr marL="254000" indent="-254000">
              <a:lnSpc>
                <a:spcPct val="81000"/>
              </a:lnSpc>
              <a:buSzPct val="93000"/>
              <a:buFontTx/>
              <a:defRPr sz="3100"/>
            </a:pPr>
            <a:r>
              <a:rPr b="1"/>
              <a:t>El pecado es iniquidad. </a:t>
            </a:r>
            <a:r>
              <a:t>(1 Juan 3:4)</a:t>
            </a:r>
          </a:p>
          <a:p>
            <a:pPr marL="254000" indent="-254000">
              <a:lnSpc>
                <a:spcPct val="81000"/>
              </a:lnSpc>
              <a:buSzPct val="93000"/>
              <a:buFontTx/>
              <a:defRPr sz="3100"/>
            </a:pPr>
            <a:r>
              <a:rPr b="1"/>
              <a:t>Toda injusticia es pecado.</a:t>
            </a:r>
            <a:r>
              <a:t> (1 Juan 5:17)</a:t>
            </a:r>
          </a:p>
          <a:p>
            <a:pPr marL="635000" lvl="1" indent="-254000">
              <a:lnSpc>
                <a:spcPct val="81000"/>
              </a:lnSpc>
              <a:buSzPct val="93000"/>
              <a:buFontTx/>
              <a:defRPr sz="3100"/>
            </a:pPr>
            <a:r>
              <a:t>Hacer menos o más de lo indicado.</a:t>
            </a:r>
          </a:p>
          <a:p>
            <a:pPr marL="635000" lvl="1" indent="-254000">
              <a:lnSpc>
                <a:spcPct val="81000"/>
              </a:lnSpc>
              <a:buSzPct val="93000"/>
              <a:buFontTx/>
              <a:defRPr sz="3100"/>
            </a:pPr>
            <a:r>
              <a:t>Incluye acciones, pensamientos y actitudes.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1438" y="1790700"/>
            <a:ext cx="9081124" cy="3951291"/>
          </a:xfrm>
          <a:prstGeom prst="rect">
            <a:avLst/>
          </a:prstGeom>
        </p:spPr>
        <p:txBody>
          <a:bodyPr numCol="2" spcCol="454056"/>
          <a:lstStyle/>
          <a:p>
            <a:pPr marL="0" indent="0" defTabSz="500634">
              <a:lnSpc>
                <a:spcPct val="150000"/>
              </a:lnSpc>
              <a:spcBef>
                <a:spcPts val="500"/>
              </a:spcBef>
              <a:buSzTx/>
              <a:buNone/>
              <a:defRPr sz="2701"/>
            </a:pPr>
            <a:r>
              <a:t>Romans 1:18-23 ESV - “For the wrath of God is revealed from heaven against all </a:t>
            </a:r>
            <a:r>
              <a:rPr b="1" u="sng"/>
              <a:t>ungodliness</a:t>
            </a:r>
            <a:r>
              <a:t> and </a:t>
            </a:r>
            <a:r>
              <a:rPr b="1" u="sng"/>
              <a:t>unrighteousness</a:t>
            </a:r>
            <a:r>
              <a:t> of men, who by their </a:t>
            </a:r>
            <a:r>
              <a:rPr b="1" u="sng"/>
              <a:t>unrighteousness</a:t>
            </a:r>
            <a:r>
              <a:t> suppress the truth. </a:t>
            </a:r>
          </a:p>
          <a:p>
            <a:pPr marL="0" indent="0" defTabSz="500634">
              <a:lnSpc>
                <a:spcPct val="150000"/>
              </a:lnSpc>
              <a:spcBef>
                <a:spcPts val="500"/>
              </a:spcBef>
              <a:buSzTx/>
              <a:buNone/>
              <a:defRPr sz="2701"/>
            </a:pPr>
            <a:r>
              <a:t>Romanos 1:18-23 LBLA- Porque la ira de Dios se revela desde el cielo contra toda </a:t>
            </a:r>
            <a:r>
              <a:rPr b="1" u="sng"/>
              <a:t>impiedad</a:t>
            </a:r>
            <a:r>
              <a:t> e </a:t>
            </a:r>
            <a:r>
              <a:rPr b="1" u="sng"/>
              <a:t>injusticia</a:t>
            </a:r>
            <a:r>
              <a:t> de los hombres, que con </a:t>
            </a:r>
            <a:r>
              <a:rPr b="1" u="sng"/>
              <a:t>injusticia</a:t>
            </a:r>
            <a:r>
              <a:t> restringen la verdad;</a:t>
            </a:r>
          </a:p>
        </p:txBody>
      </p:sp>
      <p:sp>
        <p:nvSpPr>
          <p:cNvPr id="100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What causes sin? </a:t>
            </a:r>
          </a:p>
          <a:p>
            <a:pPr defTabSz="651509">
              <a:defRPr sz="4275"/>
            </a:pPr>
            <a:r>
              <a:t>¿Qué causa el pecado?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1438" y="1790700"/>
            <a:ext cx="9081124" cy="3951291"/>
          </a:xfrm>
          <a:prstGeom prst="rect">
            <a:avLst/>
          </a:prstGeom>
        </p:spPr>
        <p:txBody>
          <a:bodyPr numCol="2" spcCol="454056"/>
          <a:lstStyle/>
          <a:p>
            <a:pPr marL="0" indent="0" defTabSz="480059">
              <a:lnSpc>
                <a:spcPct val="150000"/>
              </a:lnSpc>
              <a:spcBef>
                <a:spcPts val="400"/>
              </a:spcBef>
              <a:buSzTx/>
              <a:buNone/>
              <a:defRPr sz="2590"/>
            </a:pPr>
            <a:r>
              <a:t>Romans 1:18-23 ESV -  For although they knew God, they did not honor him as God or give thanks to him, but they became futile in their thinking, and their foolish hearts were darkened. </a:t>
            </a:r>
          </a:p>
          <a:p>
            <a:pPr marL="0" indent="0" defTabSz="480059">
              <a:lnSpc>
                <a:spcPct val="150000"/>
              </a:lnSpc>
              <a:spcBef>
                <a:spcPts val="400"/>
              </a:spcBef>
              <a:buSzTx/>
              <a:buNone/>
              <a:defRPr sz="2590"/>
            </a:pPr>
            <a:r>
              <a:t>Romanos 1:18-23 LBLA- [21] Pues aunque conocían a Dios, no le honraron como a Dios ni le dieron gracias, sino que se hicieron vanos en sus razonamientos y su necio corazón fue entenebrecido.</a:t>
            </a:r>
          </a:p>
        </p:txBody>
      </p:sp>
      <p:sp>
        <p:nvSpPr>
          <p:cNvPr id="105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What causes sin? </a:t>
            </a:r>
          </a:p>
          <a:p>
            <a:pPr defTabSz="651509">
              <a:defRPr sz="4275"/>
            </a:pPr>
            <a:r>
              <a:t>¿Qué causa el pecado?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1438" y="1790700"/>
            <a:ext cx="9081124" cy="3951291"/>
          </a:xfrm>
          <a:prstGeom prst="rect">
            <a:avLst/>
          </a:prstGeom>
        </p:spPr>
        <p:txBody>
          <a:bodyPr numCol="2" spcCol="454056"/>
          <a:lstStyle/>
          <a:p>
            <a:pPr marL="0" indent="0" defTabSz="432054">
              <a:lnSpc>
                <a:spcPct val="150000"/>
              </a:lnSpc>
              <a:spcBef>
                <a:spcPts val="400"/>
              </a:spcBef>
              <a:buSzTx/>
              <a:buNone/>
              <a:defRPr sz="2331"/>
            </a:pPr>
            <a:r>
              <a:t>Romans 1:18-23 ESV -  Claiming to be wise, they became fools, and </a:t>
            </a:r>
            <a:r>
              <a:rPr b="1" u="sng"/>
              <a:t>exchanged the glory of the immortal God for images</a:t>
            </a:r>
            <a:r>
              <a:t> resembling mortal man and birds and animals and creeping things.”</a:t>
            </a:r>
          </a:p>
          <a:p>
            <a:pPr marL="0" indent="0" defTabSz="432054">
              <a:lnSpc>
                <a:spcPct val="150000"/>
              </a:lnSpc>
              <a:spcBef>
                <a:spcPts val="400"/>
              </a:spcBef>
              <a:buSzTx/>
              <a:buNone/>
              <a:defRPr sz="2331"/>
            </a:pPr>
            <a:endParaRPr/>
          </a:p>
          <a:p>
            <a:pPr marL="0" indent="0" defTabSz="432054">
              <a:lnSpc>
                <a:spcPct val="150000"/>
              </a:lnSpc>
              <a:spcBef>
                <a:spcPts val="400"/>
              </a:spcBef>
              <a:buSzTx/>
              <a:buNone/>
              <a:defRPr sz="2331"/>
            </a:pPr>
            <a:r>
              <a:t>Romanos 1:18-23 LBLA- [22] Profesando ser sabios, se volvieron necios, [23] y </a:t>
            </a:r>
            <a:r>
              <a:rPr b="1" u="sng"/>
              <a:t>cambiaron la gloria del Dios incorruptible por una imagen</a:t>
            </a:r>
            <a:r>
              <a:t> en forma de hombre corruptible, de aves, de cuadrúpedos y de reptiles.</a:t>
            </a:r>
          </a:p>
        </p:txBody>
      </p:sp>
      <p:sp>
        <p:nvSpPr>
          <p:cNvPr id="110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What causes sin? </a:t>
            </a:r>
          </a:p>
          <a:p>
            <a:pPr defTabSz="651509">
              <a:defRPr sz="4275"/>
            </a:pPr>
            <a:r>
              <a:t>¿Qué causa el pecado?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9">
                                            <p:txEl>
                                              <p:charRg st="391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9">
                                            <p:txEl>
                                              <p:charRg st="391" end="3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1438" y="1638705"/>
            <a:ext cx="9081124" cy="4103286"/>
          </a:xfrm>
          <a:prstGeom prst="rect">
            <a:avLst/>
          </a:prstGeom>
        </p:spPr>
        <p:txBody>
          <a:bodyPr numCol="2" spcCol="454056"/>
          <a:lstStyle/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Ungodliness: not aiming towards God</a:t>
            </a:r>
          </a:p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Unrighteousness: a rejection of reality  </a:t>
            </a:r>
          </a:p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Idolatrous Pride: “_______ will take care of me.”</a:t>
            </a:r>
          </a:p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Impiedad: no apuntar hacia Dios</a:t>
            </a:r>
          </a:p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Injusticia: un rechazo de la realidad.</a:t>
            </a:r>
          </a:p>
          <a:p>
            <a:pPr marL="359844" indent="-359844" defTabSz="665226">
              <a:lnSpc>
                <a:spcPct val="100000"/>
              </a:lnSpc>
              <a:spcBef>
                <a:spcPts val="600"/>
              </a:spcBef>
              <a:buFontTx/>
              <a:defRPr sz="3589"/>
            </a:pPr>
            <a:r>
              <a:t>Idólatria Orgullosa: “_______ cuidará de mí”.</a:t>
            </a:r>
          </a:p>
        </p:txBody>
      </p:sp>
      <p:sp>
        <p:nvSpPr>
          <p:cNvPr id="115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What causes sin? </a:t>
            </a:r>
          </a:p>
          <a:p>
            <a:pPr defTabSz="651509">
              <a:defRPr sz="4275"/>
            </a:pPr>
            <a:r>
              <a:t>¿Qué causa el pecado?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28650" y="1765828"/>
            <a:ext cx="7886700" cy="3381641"/>
          </a:xfrm>
          <a:prstGeom prst="rect">
            <a:avLst/>
          </a:prstGeom>
        </p:spPr>
        <p:txBody>
          <a:bodyPr numCol="2" spcCol="394335"/>
          <a:lstStyle/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Corruption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Slavery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Death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Corrupción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Esclavitud</a:t>
            </a:r>
          </a:p>
          <a:p>
            <a:pPr marL="0" indent="0" algn="ctr">
              <a:lnSpc>
                <a:spcPct val="150000"/>
              </a:lnSpc>
              <a:buSzTx/>
              <a:buNone/>
              <a:defRPr sz="4100" b="1"/>
            </a:pPr>
            <a:r>
              <a:t>Muerte</a:t>
            </a:r>
          </a:p>
        </p:txBody>
      </p:sp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The effects of Sin</a:t>
            </a:r>
          </a:p>
          <a:p>
            <a:pPr defTabSz="651509">
              <a:defRPr sz="4275"/>
            </a:pPr>
            <a:r>
              <a:t>Los efectos del pecado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3360" y="1778000"/>
            <a:ext cx="9037280" cy="3710962"/>
          </a:xfrm>
          <a:prstGeom prst="rect">
            <a:avLst/>
          </a:prstGeom>
        </p:spPr>
        <p:txBody>
          <a:bodyPr numCol="2" spcCol="451863"/>
          <a:lstStyle/>
          <a:p>
            <a:pPr marL="142303" indent="-142303" defTabSz="569213">
              <a:spcBef>
                <a:spcPts val="500"/>
              </a:spcBef>
              <a:defRPr sz="2407"/>
            </a:pPr>
            <a:r>
              <a:t>We live in a sinful world (2 Cor. 4:4; 1 Jn. 5:19)</a:t>
            </a:r>
          </a:p>
          <a:p>
            <a:pPr marL="426910" lvl="1" indent="-142303" defTabSz="569213">
              <a:spcBef>
                <a:spcPts val="200"/>
              </a:spcBef>
              <a:defRPr sz="2075"/>
            </a:pPr>
            <a:r>
              <a:t>But…we are ambassadors (1 Corinthians 5:9-13; 2 Corinthians 6:14-18)</a:t>
            </a:r>
            <a:endParaRPr sz="1494"/>
          </a:p>
          <a:p>
            <a:pPr marL="426910" lvl="1" indent="-142303" defTabSz="569213">
              <a:spcBef>
                <a:spcPts val="500"/>
              </a:spcBef>
              <a:defRPr sz="2407"/>
            </a:pPr>
            <a:r>
              <a:t>But…we don’t conform or control </a:t>
            </a:r>
            <a:endParaRPr b="1" u="sng"/>
          </a:p>
          <a:p>
            <a:pPr marL="426910" lvl="1" indent="-142303" defTabSz="569213">
              <a:spcBef>
                <a:spcPts val="500"/>
              </a:spcBef>
              <a:defRPr sz="2407"/>
            </a:pPr>
            <a:r>
              <a:t>But..we respond with Gospel Promotion </a:t>
            </a:r>
            <a:r>
              <a:rPr sz="2324"/>
              <a:t>(1 Tim. 2:1-7)</a:t>
            </a:r>
          </a:p>
          <a:p>
            <a:pPr marL="137396" indent="-137396" defTabSz="569213">
              <a:spcBef>
                <a:spcPts val="500"/>
              </a:spcBef>
              <a:defRPr sz="2407"/>
            </a:pPr>
            <a:r>
              <a:rPr sz="2324"/>
              <a:t>Vivimos en un mundo pecaminoso (2 Cor. 4:4; 1 Jn. 5:19)</a:t>
            </a:r>
          </a:p>
          <a:p>
            <a:pPr marL="422003" lvl="1" indent="-137396" defTabSz="569213">
              <a:spcBef>
                <a:spcPts val="500"/>
              </a:spcBef>
              <a:defRPr sz="2407"/>
            </a:pPr>
            <a:r>
              <a:rPr sz="2324"/>
              <a:t>Pero…somos embajadores (1 Corintios 5:9-13; 2 Corintios 6:14-18)</a:t>
            </a:r>
          </a:p>
          <a:p>
            <a:pPr marL="422003" lvl="1" indent="-137396" defTabSz="569213">
              <a:spcBef>
                <a:spcPts val="500"/>
              </a:spcBef>
              <a:defRPr sz="2407"/>
            </a:pPr>
            <a:r>
              <a:rPr sz="2324"/>
              <a:t>Pero…no nos conformamos ni controlamos</a:t>
            </a:r>
          </a:p>
          <a:p>
            <a:pPr marL="422003" lvl="1" indent="-137396" defTabSz="569213">
              <a:spcBef>
                <a:spcPts val="500"/>
              </a:spcBef>
              <a:defRPr sz="2407"/>
            </a:pPr>
            <a:r>
              <a:rPr sz="2324"/>
              <a:t>Pero… nosotros respondemos con la Promoción del Evangelio (1 Tim. 2:1-7)</a:t>
            </a:r>
          </a:p>
        </p:txBody>
      </p:sp>
      <p:sp>
        <p:nvSpPr>
          <p:cNvPr id="125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Responding to Sin</a:t>
            </a:r>
          </a:p>
          <a:p>
            <a:pPr defTabSz="651509">
              <a:defRPr sz="4275"/>
            </a:pPr>
            <a:r>
              <a:t>Respondiendo al pecado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0472" y="1790700"/>
            <a:ext cx="8847965" cy="4068082"/>
          </a:xfrm>
          <a:prstGeom prst="rect">
            <a:avLst/>
          </a:prstGeom>
        </p:spPr>
        <p:txBody>
          <a:bodyPr numCol="2" spcCol="442398"/>
          <a:lstStyle/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Expect &amp; Demand Holiness </a:t>
            </a:r>
            <a:r>
              <a:rPr b="0"/>
              <a:t>(Matthew 18:15-20; 1 Corinthians 5:1-8; 2 Corinthians 6:14-7:1)</a:t>
            </a:r>
          </a:p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Demonstrate Patience &amp; Forgiveness </a:t>
            </a:r>
            <a:r>
              <a:rPr b="0"/>
              <a:t>(Matthew 18:21-35; 2 Corinthians 2:5-11)</a:t>
            </a:r>
          </a:p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We respond with the Gospel of Grace &amp; Truth. </a:t>
            </a:r>
          </a:p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Esperar y exigir santidad </a:t>
            </a:r>
            <a:r>
              <a:rPr b="0"/>
              <a:t>(Mateo 18:15-20; 1 Corintios 5:1-8; 2 Corintios 6:14-7:1)</a:t>
            </a:r>
          </a:p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Demostrar paciencia y perdón </a:t>
            </a:r>
            <a:r>
              <a:rPr b="0"/>
              <a:t>(Mateo 18:21-35; 2 Corintios 2:5-11)</a:t>
            </a:r>
          </a:p>
          <a:p>
            <a:pPr marL="157734" indent="-157734" defTabSz="630936">
              <a:lnSpc>
                <a:spcPct val="100000"/>
              </a:lnSpc>
              <a:spcBef>
                <a:spcPts val="600"/>
              </a:spcBef>
              <a:defRPr sz="2484" b="1"/>
            </a:pPr>
            <a:r>
              <a:t>Respondemos con el Evangelio de Gracia y Verdad.</a:t>
            </a:r>
          </a:p>
        </p:txBody>
      </p:sp>
      <p:sp>
        <p:nvSpPr>
          <p:cNvPr id="130" name="Title 1"/>
          <p:cNvSpPr txBox="1">
            <a:spLocks noGrp="1"/>
          </p:cNvSpPr>
          <p:nvPr>
            <p:ph type="title"/>
          </p:nvPr>
        </p:nvSpPr>
        <p:spPr>
          <a:xfrm>
            <a:off x="1732821" y="161957"/>
            <a:ext cx="7195925" cy="1246951"/>
          </a:xfrm>
          <a:prstGeom prst="rect">
            <a:avLst/>
          </a:prstGeom>
        </p:spPr>
        <p:txBody>
          <a:bodyPr/>
          <a:lstStyle/>
          <a:p>
            <a:pPr defTabSz="651509">
              <a:defRPr sz="4275" b="1"/>
            </a:pPr>
            <a:r>
              <a:t>Responding to Sin</a:t>
            </a:r>
          </a:p>
          <a:p>
            <a:pPr defTabSz="651509">
              <a:defRPr sz="4275"/>
            </a:pPr>
            <a:r>
              <a:t>Respondiendo al pecado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(16:10)</PresentationFormat>
  <Slides>10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sin? ¿Qué es el pecado?</vt:lpstr>
      <vt:lpstr>What is Sin? ¿Qué es el pecado?</vt:lpstr>
      <vt:lpstr>What causes sin?  ¿Qué causa el pecado?</vt:lpstr>
      <vt:lpstr>What causes sin?  ¿Qué causa el pecado?</vt:lpstr>
      <vt:lpstr>What causes sin?  ¿Qué causa el pecado?</vt:lpstr>
      <vt:lpstr>What causes sin?  ¿Qué causa el pecado?</vt:lpstr>
      <vt:lpstr>The effects of Sin Los efectos del pecado</vt:lpstr>
      <vt:lpstr>Responding to Sin Respondiendo al pecado</vt:lpstr>
      <vt:lpstr>Responding to Sin Respondiendo al pecado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sin? ¿Qué es el pecado?</dc:title>
  <cp:lastModifiedBy>Steve Patton</cp:lastModifiedBy>
  <cp:revision>1</cp:revision>
  <dcterms:modified xsi:type="dcterms:W3CDTF">2023-11-18T16:51:26Z</dcterms:modified>
</cp:coreProperties>
</file>