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Calibri Light" panose="020F0302020204030204" pitchFamily="34" charset="0"/>
      <p:regular r:id="rId22"/>
      <p:italic r:id="rId23"/>
    </p:embeddedFont>
    <p:embeddedFont>
      <p:font typeface="Century Gothic" panose="020B0502020202020204" pitchFamily="34" charset="0"/>
      <p:regular r:id="rId24"/>
      <p:bold r:id="rId25"/>
      <p:italic r:id="rId26"/>
      <p:boldItalic r:id="rId2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17" d="100"/>
          <a:sy n="117" d="100"/>
        </p:scale>
        <p:origin x="80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9AC46B8-B508-A84D-AFB0-77701B25376D}" type="datetimeFigureOut">
              <a:rPr lang="en-US" smtClean="0"/>
              <a:t>12/2/23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891B74-8CED-E349-B247-319AFCE6CE7D}" type="slidenum">
              <a:rPr lang="en-US" smtClean="0"/>
              <a:t>‹#›</a:t>
            </a:fld>
            <a:endParaRPr lang="en-US"/>
          </a:p>
        </p:txBody>
      </p:sp>
    </p:spTree>
    <p:extLst>
      <p:ext uri="{BB962C8B-B14F-4D97-AF65-F5344CB8AC3E}">
        <p14:creationId xmlns:p14="http://schemas.microsoft.com/office/powerpoint/2010/main" val="1473982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AC46B8-B508-A84D-AFB0-77701B25376D}" type="datetimeFigureOut">
              <a:rPr lang="en-US" smtClean="0"/>
              <a:t>12/2/23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891B74-8CED-E349-B247-319AFCE6CE7D}" type="slidenum">
              <a:rPr lang="en-US" smtClean="0"/>
              <a:t>‹#›</a:t>
            </a:fld>
            <a:endParaRPr lang="en-US"/>
          </a:p>
        </p:txBody>
      </p:sp>
    </p:spTree>
    <p:extLst>
      <p:ext uri="{BB962C8B-B14F-4D97-AF65-F5344CB8AC3E}">
        <p14:creationId xmlns:p14="http://schemas.microsoft.com/office/powerpoint/2010/main" val="3320748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AC46B8-B508-A84D-AFB0-77701B25376D}" type="datetimeFigureOut">
              <a:rPr lang="en-US" smtClean="0"/>
              <a:t>12/2/23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891B74-8CED-E349-B247-319AFCE6CE7D}" type="slidenum">
              <a:rPr lang="en-US" smtClean="0"/>
              <a:t>‹#›</a:t>
            </a:fld>
            <a:endParaRPr lang="en-US"/>
          </a:p>
        </p:txBody>
      </p:sp>
    </p:spTree>
    <p:extLst>
      <p:ext uri="{BB962C8B-B14F-4D97-AF65-F5344CB8AC3E}">
        <p14:creationId xmlns:p14="http://schemas.microsoft.com/office/powerpoint/2010/main" val="1574738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AC46B8-B508-A84D-AFB0-77701B25376D}" type="datetimeFigureOut">
              <a:rPr lang="en-US" smtClean="0"/>
              <a:t>12/2/23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891B74-8CED-E349-B247-319AFCE6CE7D}" type="slidenum">
              <a:rPr lang="en-US" smtClean="0"/>
              <a:t>‹#›</a:t>
            </a:fld>
            <a:endParaRPr lang="en-US"/>
          </a:p>
        </p:txBody>
      </p:sp>
    </p:spTree>
    <p:extLst>
      <p:ext uri="{BB962C8B-B14F-4D97-AF65-F5344CB8AC3E}">
        <p14:creationId xmlns:p14="http://schemas.microsoft.com/office/powerpoint/2010/main" val="4145591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AC46B8-B508-A84D-AFB0-77701B25376D}" type="datetimeFigureOut">
              <a:rPr lang="en-US" smtClean="0"/>
              <a:t>12/2/23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891B74-8CED-E349-B247-319AFCE6CE7D}" type="slidenum">
              <a:rPr lang="en-US" smtClean="0"/>
              <a:t>‹#›</a:t>
            </a:fld>
            <a:endParaRPr lang="en-US"/>
          </a:p>
        </p:txBody>
      </p:sp>
    </p:spTree>
    <p:extLst>
      <p:ext uri="{BB962C8B-B14F-4D97-AF65-F5344CB8AC3E}">
        <p14:creationId xmlns:p14="http://schemas.microsoft.com/office/powerpoint/2010/main" val="844107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AC46B8-B508-A84D-AFB0-77701B25376D}" type="datetimeFigureOut">
              <a:rPr lang="en-US" smtClean="0"/>
              <a:t>12/2/23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891B74-8CED-E349-B247-319AFCE6CE7D}" type="slidenum">
              <a:rPr lang="en-US" smtClean="0"/>
              <a:t>‹#›</a:t>
            </a:fld>
            <a:endParaRPr lang="en-US"/>
          </a:p>
        </p:txBody>
      </p:sp>
    </p:spTree>
    <p:extLst>
      <p:ext uri="{BB962C8B-B14F-4D97-AF65-F5344CB8AC3E}">
        <p14:creationId xmlns:p14="http://schemas.microsoft.com/office/powerpoint/2010/main" val="129992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9AC46B8-B508-A84D-AFB0-77701B25376D}" type="datetimeFigureOut">
              <a:rPr lang="en-US" smtClean="0"/>
              <a:t>12/2/23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891B74-8CED-E349-B247-319AFCE6CE7D}" type="slidenum">
              <a:rPr lang="en-US" smtClean="0"/>
              <a:t>‹#›</a:t>
            </a:fld>
            <a:endParaRPr lang="en-US"/>
          </a:p>
        </p:txBody>
      </p:sp>
    </p:spTree>
    <p:extLst>
      <p:ext uri="{BB962C8B-B14F-4D97-AF65-F5344CB8AC3E}">
        <p14:creationId xmlns:p14="http://schemas.microsoft.com/office/powerpoint/2010/main" val="2136585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9AC46B8-B508-A84D-AFB0-77701B25376D}" type="datetimeFigureOut">
              <a:rPr lang="en-US" smtClean="0"/>
              <a:t>12/2/23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891B74-8CED-E349-B247-319AFCE6CE7D}" type="slidenum">
              <a:rPr lang="en-US" smtClean="0"/>
              <a:t>‹#›</a:t>
            </a:fld>
            <a:endParaRPr lang="en-US"/>
          </a:p>
        </p:txBody>
      </p:sp>
    </p:spTree>
    <p:extLst>
      <p:ext uri="{BB962C8B-B14F-4D97-AF65-F5344CB8AC3E}">
        <p14:creationId xmlns:p14="http://schemas.microsoft.com/office/powerpoint/2010/main" val="4175470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AC46B8-B508-A84D-AFB0-77701B25376D}" type="datetimeFigureOut">
              <a:rPr lang="en-US" smtClean="0"/>
              <a:t>12/2/23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891B74-8CED-E349-B247-319AFCE6CE7D}" type="slidenum">
              <a:rPr lang="en-US" smtClean="0"/>
              <a:t>‹#›</a:t>
            </a:fld>
            <a:endParaRPr lang="en-US"/>
          </a:p>
        </p:txBody>
      </p:sp>
    </p:spTree>
    <p:extLst>
      <p:ext uri="{BB962C8B-B14F-4D97-AF65-F5344CB8AC3E}">
        <p14:creationId xmlns:p14="http://schemas.microsoft.com/office/powerpoint/2010/main" val="1949462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AC46B8-B508-A84D-AFB0-77701B25376D}" type="datetimeFigureOut">
              <a:rPr lang="en-US" smtClean="0"/>
              <a:t>12/2/23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891B74-8CED-E349-B247-319AFCE6CE7D}" type="slidenum">
              <a:rPr lang="en-US" smtClean="0"/>
              <a:t>‹#›</a:t>
            </a:fld>
            <a:endParaRPr lang="en-US"/>
          </a:p>
        </p:txBody>
      </p:sp>
    </p:spTree>
    <p:extLst>
      <p:ext uri="{BB962C8B-B14F-4D97-AF65-F5344CB8AC3E}">
        <p14:creationId xmlns:p14="http://schemas.microsoft.com/office/powerpoint/2010/main" val="3151257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AC46B8-B508-A84D-AFB0-77701B25376D}" type="datetimeFigureOut">
              <a:rPr lang="en-US" smtClean="0"/>
              <a:t>12/2/23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891B74-8CED-E349-B247-319AFCE6CE7D}" type="slidenum">
              <a:rPr lang="en-US" smtClean="0"/>
              <a:t>‹#›</a:t>
            </a:fld>
            <a:endParaRPr lang="en-US"/>
          </a:p>
        </p:txBody>
      </p:sp>
    </p:spTree>
    <p:extLst>
      <p:ext uri="{BB962C8B-B14F-4D97-AF65-F5344CB8AC3E}">
        <p14:creationId xmlns:p14="http://schemas.microsoft.com/office/powerpoint/2010/main" val="117166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AC46B8-B508-A84D-AFB0-77701B25376D}" type="datetimeFigureOut">
              <a:rPr lang="en-US" smtClean="0"/>
              <a:t>12/2/23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891B74-8CED-E349-B247-319AFCE6CE7D}" type="slidenum">
              <a:rPr lang="en-US" smtClean="0"/>
              <a:t>‹#›</a:t>
            </a:fld>
            <a:endParaRPr lang="en-US"/>
          </a:p>
        </p:txBody>
      </p:sp>
    </p:spTree>
    <p:extLst>
      <p:ext uri="{BB962C8B-B14F-4D97-AF65-F5344CB8AC3E}">
        <p14:creationId xmlns:p14="http://schemas.microsoft.com/office/powerpoint/2010/main" val="12283483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ountain with clouds and text&#10;&#10;Description automatically generated">
            <a:extLst>
              <a:ext uri="{FF2B5EF4-FFF2-40B4-BE49-F238E27FC236}">
                <a16:creationId xmlns:a16="http://schemas.microsoft.com/office/drawing/2014/main" id="{F48CBD87-15D4-ADE9-E202-1EFAE90F1347}"/>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descr="A qr code on a white background&#10;&#10;Description automatically generated">
            <a:extLst>
              <a:ext uri="{FF2B5EF4-FFF2-40B4-BE49-F238E27FC236}">
                <a16:creationId xmlns:a16="http://schemas.microsoft.com/office/drawing/2014/main" id="{73EB89B0-193A-33E6-8F9B-5633A92938F6}"/>
              </a:ext>
            </a:extLst>
          </p:cNvPr>
          <p:cNvPicPr>
            <a:picLocks noChangeAspect="1"/>
          </p:cNvPicPr>
          <p:nvPr/>
        </p:nvPicPr>
        <p:blipFill>
          <a:blip r:embed="rId3"/>
          <a:stretch>
            <a:fillRect/>
          </a:stretch>
        </p:blipFill>
        <p:spPr>
          <a:xfrm>
            <a:off x="10128076" y="4794076"/>
            <a:ext cx="2063924" cy="2063924"/>
          </a:xfrm>
          <a:prstGeom prst="rect">
            <a:avLst/>
          </a:prstGeom>
        </p:spPr>
      </p:pic>
    </p:spTree>
    <p:extLst>
      <p:ext uri="{BB962C8B-B14F-4D97-AF65-F5344CB8AC3E}">
        <p14:creationId xmlns:p14="http://schemas.microsoft.com/office/powerpoint/2010/main" val="2814115256"/>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ountain range with clouds&#10;&#10;Description automatically generated">
            <a:extLst>
              <a:ext uri="{FF2B5EF4-FFF2-40B4-BE49-F238E27FC236}">
                <a16:creationId xmlns:a16="http://schemas.microsoft.com/office/drawing/2014/main" id="{EEA50E6E-A01F-64E4-9373-486028C6E716}"/>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85029CA-9EC5-B5EC-EDA0-FEFFB4730915}"/>
              </a:ext>
            </a:extLst>
          </p:cNvPr>
          <p:cNvSpPr txBox="1"/>
          <p:nvPr/>
        </p:nvSpPr>
        <p:spPr>
          <a:xfrm>
            <a:off x="0" y="5841055"/>
            <a:ext cx="12190476" cy="1015663"/>
          </a:xfrm>
          <a:prstGeom prst="rect">
            <a:avLst/>
          </a:prstGeom>
          <a:noFill/>
        </p:spPr>
        <p:txBody>
          <a:bodyPr wrap="square" rtlCol="0">
            <a:spAutoFit/>
          </a:bodyPr>
          <a:lstStyle/>
          <a:p>
            <a:pPr algn="ctr"/>
            <a:r>
              <a:rPr lang="en-US" sz="6000" b="1" dirty="0">
                <a:effectLst>
                  <a:outerShdw blurRad="50800" dist="38100" dir="2700000" algn="tl" rotWithShape="0">
                    <a:prstClr val="black">
                      <a:alpha val="40000"/>
                    </a:prstClr>
                  </a:outerShdw>
                </a:effectLst>
                <a:latin typeface="Century Gothic" panose="020B0502020202020204" pitchFamily="34" charset="0"/>
              </a:rPr>
              <a:t>THE KINGDOM OF GOD</a:t>
            </a:r>
          </a:p>
        </p:txBody>
      </p:sp>
      <p:sp>
        <p:nvSpPr>
          <p:cNvPr id="5" name="TextBox 4">
            <a:extLst>
              <a:ext uri="{FF2B5EF4-FFF2-40B4-BE49-F238E27FC236}">
                <a16:creationId xmlns:a16="http://schemas.microsoft.com/office/drawing/2014/main" id="{273ECAF0-E351-E7F4-B8B7-E00C919C6200}"/>
              </a:ext>
            </a:extLst>
          </p:cNvPr>
          <p:cNvSpPr txBox="1"/>
          <p:nvPr/>
        </p:nvSpPr>
        <p:spPr>
          <a:xfrm>
            <a:off x="339528" y="882310"/>
            <a:ext cx="11511419" cy="3539430"/>
          </a:xfrm>
          <a:prstGeom prst="rect">
            <a:avLst/>
          </a:prstGeom>
          <a:noFill/>
        </p:spPr>
        <p:txBody>
          <a:bodyPr wrap="square" rtlCol="0">
            <a:spAutoFit/>
          </a:bodyPr>
          <a:lstStyle/>
          <a:p>
            <a:pPr algn="ctr"/>
            <a:r>
              <a:rPr lang="en-US" sz="3200" dirty="0">
                <a:effectLst>
                  <a:outerShdw blurRad="50800" dist="38100" dir="2700000" algn="tl" rotWithShape="0">
                    <a:prstClr val="black">
                      <a:alpha val="40000"/>
                    </a:prstClr>
                  </a:outerShdw>
                </a:effectLst>
                <a:latin typeface="Century Gothic" panose="020B0502020202020204" pitchFamily="34" charset="0"/>
              </a:rPr>
              <a:t>Exodus 19:5–6 (ESV) </a:t>
            </a:r>
          </a:p>
          <a:p>
            <a:pPr algn="ctr"/>
            <a:r>
              <a:rPr lang="en-US" sz="3200" dirty="0">
                <a:effectLst>
                  <a:outerShdw blurRad="50800" dist="38100" dir="2700000" algn="tl" rotWithShape="0">
                    <a:prstClr val="black">
                      <a:alpha val="40000"/>
                    </a:prstClr>
                  </a:outerShdw>
                </a:effectLst>
                <a:latin typeface="Century Gothic" panose="020B0502020202020204" pitchFamily="34" charset="0"/>
              </a:rPr>
              <a:t>5 Now therefore, if you will indeed obey my voice and keep my covenant, you shall be my treasured possession among all peoples, for all the earth is mine; 6 and you shall be to me a kingdom of priests and a holy nation.’ These are the words that you shall speak to the people of Israel.” </a:t>
            </a:r>
          </a:p>
        </p:txBody>
      </p:sp>
    </p:spTree>
    <p:extLst>
      <p:ext uri="{BB962C8B-B14F-4D97-AF65-F5344CB8AC3E}">
        <p14:creationId xmlns:p14="http://schemas.microsoft.com/office/powerpoint/2010/main" val="1244655142"/>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ountain range with clouds&#10;&#10;Description automatically generated">
            <a:extLst>
              <a:ext uri="{FF2B5EF4-FFF2-40B4-BE49-F238E27FC236}">
                <a16:creationId xmlns:a16="http://schemas.microsoft.com/office/drawing/2014/main" id="{EEA50E6E-A01F-64E4-9373-486028C6E716}"/>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85029CA-9EC5-B5EC-EDA0-FEFFB4730915}"/>
              </a:ext>
            </a:extLst>
          </p:cNvPr>
          <p:cNvSpPr txBox="1"/>
          <p:nvPr/>
        </p:nvSpPr>
        <p:spPr>
          <a:xfrm>
            <a:off x="0" y="5841055"/>
            <a:ext cx="12190476" cy="1015663"/>
          </a:xfrm>
          <a:prstGeom prst="rect">
            <a:avLst/>
          </a:prstGeom>
          <a:noFill/>
        </p:spPr>
        <p:txBody>
          <a:bodyPr wrap="square" rtlCol="0">
            <a:spAutoFit/>
          </a:bodyPr>
          <a:lstStyle/>
          <a:p>
            <a:pPr algn="ctr"/>
            <a:r>
              <a:rPr lang="en-US" sz="6000" b="1" dirty="0">
                <a:effectLst>
                  <a:outerShdw blurRad="50800" dist="38100" dir="2700000" algn="tl" rotWithShape="0">
                    <a:prstClr val="black">
                      <a:alpha val="40000"/>
                    </a:prstClr>
                  </a:outerShdw>
                </a:effectLst>
                <a:latin typeface="Century Gothic" panose="020B0502020202020204" pitchFamily="34" charset="0"/>
              </a:rPr>
              <a:t>THE KINGDOM OF GOD</a:t>
            </a:r>
          </a:p>
        </p:txBody>
      </p:sp>
      <p:sp>
        <p:nvSpPr>
          <p:cNvPr id="5" name="TextBox 4">
            <a:extLst>
              <a:ext uri="{FF2B5EF4-FFF2-40B4-BE49-F238E27FC236}">
                <a16:creationId xmlns:a16="http://schemas.microsoft.com/office/drawing/2014/main" id="{273ECAF0-E351-E7F4-B8B7-E00C919C6200}"/>
              </a:ext>
            </a:extLst>
          </p:cNvPr>
          <p:cNvSpPr txBox="1"/>
          <p:nvPr/>
        </p:nvSpPr>
        <p:spPr>
          <a:xfrm>
            <a:off x="339528" y="1496085"/>
            <a:ext cx="11511419" cy="2554545"/>
          </a:xfrm>
          <a:prstGeom prst="rect">
            <a:avLst/>
          </a:prstGeom>
          <a:noFill/>
        </p:spPr>
        <p:txBody>
          <a:bodyPr wrap="square" rtlCol="0">
            <a:spAutoFit/>
          </a:bodyPr>
          <a:lstStyle/>
          <a:p>
            <a:pPr algn="ctr"/>
            <a:r>
              <a:rPr lang="en-US" sz="3200" dirty="0">
                <a:effectLst>
                  <a:outerShdw blurRad="50800" dist="38100" dir="2700000" algn="tl" rotWithShape="0">
                    <a:prstClr val="black">
                      <a:alpha val="40000"/>
                    </a:prstClr>
                  </a:outerShdw>
                </a:effectLst>
                <a:latin typeface="Century Gothic" panose="020B0502020202020204" pitchFamily="34" charset="0"/>
              </a:rPr>
              <a:t>Mark 1:14–15 (ESV) </a:t>
            </a:r>
          </a:p>
          <a:p>
            <a:pPr algn="ctr"/>
            <a:r>
              <a:rPr lang="en-US" sz="3200" u="none" strike="noStrike" baseline="30000" dirty="0">
                <a:effectLst>
                  <a:outerShdw blurRad="50800" dist="38100" dir="2700000" algn="tl" rotWithShape="0">
                    <a:prstClr val="black">
                      <a:alpha val="40000"/>
                    </a:prstClr>
                  </a:outerShdw>
                </a:effectLst>
                <a:latin typeface="Century Gothic" panose="020B0502020202020204" pitchFamily="34" charset="0"/>
              </a:rPr>
              <a:t>14</a:t>
            </a:r>
            <a:r>
              <a:rPr lang="en-US" sz="3200" u="none" strike="noStrike" dirty="0">
                <a:effectLst>
                  <a:outerShdw blurRad="50800" dist="38100" dir="2700000" algn="tl" rotWithShape="0">
                    <a:prstClr val="black">
                      <a:alpha val="40000"/>
                    </a:prstClr>
                  </a:outerShdw>
                </a:effectLst>
                <a:latin typeface="Century Gothic" panose="020B0502020202020204" pitchFamily="34" charset="0"/>
              </a:rPr>
              <a:t> </a:t>
            </a:r>
            <a:r>
              <a:rPr lang="en-US" sz="3200" dirty="0">
                <a:effectLst>
                  <a:outerShdw blurRad="50800" dist="38100" dir="2700000" algn="tl" rotWithShape="0">
                    <a:prstClr val="black">
                      <a:alpha val="40000"/>
                    </a:prstClr>
                  </a:outerShdw>
                </a:effectLst>
                <a:latin typeface="Century Gothic" panose="020B0502020202020204" pitchFamily="34" charset="0"/>
              </a:rPr>
              <a:t>Now after John was arrested, Jesus came into Galilee, proclaiming the gospel of God, </a:t>
            </a:r>
            <a:r>
              <a:rPr lang="en-US" sz="3200" u="none" strike="noStrike" baseline="30000" dirty="0">
                <a:effectLst>
                  <a:outerShdw blurRad="50800" dist="38100" dir="2700000" algn="tl" rotWithShape="0">
                    <a:prstClr val="black">
                      <a:alpha val="40000"/>
                    </a:prstClr>
                  </a:outerShdw>
                </a:effectLst>
                <a:latin typeface="Century Gothic" panose="020B0502020202020204" pitchFamily="34" charset="0"/>
              </a:rPr>
              <a:t>15</a:t>
            </a:r>
            <a:r>
              <a:rPr lang="en-US" sz="3200" u="none" strike="noStrike" dirty="0">
                <a:effectLst>
                  <a:outerShdw blurRad="50800" dist="38100" dir="2700000" algn="tl" rotWithShape="0">
                    <a:prstClr val="black">
                      <a:alpha val="40000"/>
                    </a:prstClr>
                  </a:outerShdw>
                </a:effectLst>
                <a:latin typeface="Century Gothic" panose="020B0502020202020204" pitchFamily="34" charset="0"/>
              </a:rPr>
              <a:t> </a:t>
            </a:r>
            <a:r>
              <a:rPr lang="en-US" sz="3200" dirty="0">
                <a:effectLst>
                  <a:outerShdw blurRad="50800" dist="38100" dir="2700000" algn="tl" rotWithShape="0">
                    <a:prstClr val="black">
                      <a:alpha val="40000"/>
                    </a:prstClr>
                  </a:outerShdw>
                </a:effectLst>
                <a:latin typeface="Century Gothic" panose="020B0502020202020204" pitchFamily="34" charset="0"/>
              </a:rPr>
              <a:t>and saying, “The time is fulfilled, and the kingdom of God is at hand; repent and believe in the gospel.” </a:t>
            </a:r>
          </a:p>
        </p:txBody>
      </p:sp>
    </p:spTree>
    <p:extLst>
      <p:ext uri="{BB962C8B-B14F-4D97-AF65-F5344CB8AC3E}">
        <p14:creationId xmlns:p14="http://schemas.microsoft.com/office/powerpoint/2010/main" val="908440102"/>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ountain range with clouds&#10;&#10;Description automatically generated">
            <a:extLst>
              <a:ext uri="{FF2B5EF4-FFF2-40B4-BE49-F238E27FC236}">
                <a16:creationId xmlns:a16="http://schemas.microsoft.com/office/drawing/2014/main" id="{EEA50E6E-A01F-64E4-9373-486028C6E716}"/>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85029CA-9EC5-B5EC-EDA0-FEFFB4730915}"/>
              </a:ext>
            </a:extLst>
          </p:cNvPr>
          <p:cNvSpPr txBox="1"/>
          <p:nvPr/>
        </p:nvSpPr>
        <p:spPr>
          <a:xfrm>
            <a:off x="0" y="5841055"/>
            <a:ext cx="12190476" cy="1015663"/>
          </a:xfrm>
          <a:prstGeom prst="rect">
            <a:avLst/>
          </a:prstGeom>
          <a:noFill/>
        </p:spPr>
        <p:txBody>
          <a:bodyPr wrap="square" rtlCol="0">
            <a:spAutoFit/>
          </a:bodyPr>
          <a:lstStyle/>
          <a:p>
            <a:pPr algn="ctr"/>
            <a:r>
              <a:rPr lang="en-US" sz="6000" b="1" dirty="0">
                <a:effectLst>
                  <a:outerShdw blurRad="50800" dist="38100" dir="2700000" algn="tl" rotWithShape="0">
                    <a:prstClr val="black">
                      <a:alpha val="40000"/>
                    </a:prstClr>
                  </a:outerShdw>
                </a:effectLst>
                <a:latin typeface="Century Gothic" panose="020B0502020202020204" pitchFamily="34" charset="0"/>
              </a:rPr>
              <a:t>THE KINGDOM OF GOD</a:t>
            </a:r>
          </a:p>
        </p:txBody>
      </p:sp>
      <p:sp>
        <p:nvSpPr>
          <p:cNvPr id="5" name="TextBox 4">
            <a:extLst>
              <a:ext uri="{FF2B5EF4-FFF2-40B4-BE49-F238E27FC236}">
                <a16:creationId xmlns:a16="http://schemas.microsoft.com/office/drawing/2014/main" id="{273ECAF0-E351-E7F4-B8B7-E00C919C6200}"/>
              </a:ext>
            </a:extLst>
          </p:cNvPr>
          <p:cNvSpPr txBox="1"/>
          <p:nvPr/>
        </p:nvSpPr>
        <p:spPr>
          <a:xfrm>
            <a:off x="339528" y="1496085"/>
            <a:ext cx="11511419" cy="2062103"/>
          </a:xfrm>
          <a:prstGeom prst="rect">
            <a:avLst/>
          </a:prstGeom>
          <a:noFill/>
        </p:spPr>
        <p:txBody>
          <a:bodyPr wrap="square" rtlCol="0">
            <a:spAutoFit/>
          </a:bodyPr>
          <a:lstStyle/>
          <a:p>
            <a:pPr algn="ctr"/>
            <a:r>
              <a:rPr lang="en-US" sz="3200" dirty="0">
                <a:effectLst>
                  <a:outerShdw blurRad="50800" dist="38100" dir="2700000" algn="tl" rotWithShape="0">
                    <a:prstClr val="black">
                      <a:alpha val="40000"/>
                    </a:prstClr>
                  </a:outerShdw>
                </a:effectLst>
                <a:latin typeface="Century Gothic" panose="020B0502020202020204" pitchFamily="34" charset="0"/>
              </a:rPr>
              <a:t>Mark 9:1 (ESV) </a:t>
            </a:r>
          </a:p>
          <a:p>
            <a:pPr algn="ctr"/>
            <a:r>
              <a:rPr lang="en-US" sz="3200" u="none" strike="noStrike" baseline="30000" dirty="0">
                <a:effectLst>
                  <a:outerShdw blurRad="50800" dist="38100" dir="2700000" algn="tl" rotWithShape="0">
                    <a:prstClr val="black">
                      <a:alpha val="40000"/>
                    </a:prstClr>
                  </a:outerShdw>
                </a:effectLst>
                <a:latin typeface="Century Gothic" panose="020B0502020202020204" pitchFamily="34" charset="0"/>
              </a:rPr>
              <a:t>1</a:t>
            </a:r>
            <a:r>
              <a:rPr lang="en-US" sz="3200" u="none" strike="noStrike" dirty="0">
                <a:effectLst>
                  <a:outerShdw blurRad="50800" dist="38100" dir="2700000" algn="tl" rotWithShape="0">
                    <a:prstClr val="black">
                      <a:alpha val="40000"/>
                    </a:prstClr>
                  </a:outerShdw>
                </a:effectLst>
                <a:latin typeface="Century Gothic" panose="020B0502020202020204" pitchFamily="34" charset="0"/>
              </a:rPr>
              <a:t> </a:t>
            </a:r>
            <a:r>
              <a:rPr lang="en-US" sz="3200" dirty="0">
                <a:effectLst>
                  <a:outerShdw blurRad="50800" dist="38100" dir="2700000" algn="tl" rotWithShape="0">
                    <a:prstClr val="black">
                      <a:alpha val="40000"/>
                    </a:prstClr>
                  </a:outerShdw>
                </a:effectLst>
                <a:latin typeface="Century Gothic" panose="020B0502020202020204" pitchFamily="34" charset="0"/>
              </a:rPr>
              <a:t>And he said to them, “Truly, I say to you, there are some standing here who will not taste death until they see the kingdom of God after it has come with power.” </a:t>
            </a:r>
          </a:p>
        </p:txBody>
      </p:sp>
    </p:spTree>
    <p:extLst>
      <p:ext uri="{BB962C8B-B14F-4D97-AF65-F5344CB8AC3E}">
        <p14:creationId xmlns:p14="http://schemas.microsoft.com/office/powerpoint/2010/main" val="684078519"/>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ountain with a sun in the distance&#10;&#10;Description automatically generated">
            <a:extLst>
              <a:ext uri="{FF2B5EF4-FFF2-40B4-BE49-F238E27FC236}">
                <a16:creationId xmlns:a16="http://schemas.microsoft.com/office/drawing/2014/main" id="{AEA334A5-D08F-553F-3281-A207D024CDFD}"/>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59E5A88-354F-78FE-ACA9-8AFA4BB96909}"/>
              </a:ext>
            </a:extLst>
          </p:cNvPr>
          <p:cNvSpPr txBox="1"/>
          <p:nvPr/>
        </p:nvSpPr>
        <p:spPr>
          <a:xfrm>
            <a:off x="340290" y="438411"/>
            <a:ext cx="11511419" cy="4031873"/>
          </a:xfrm>
          <a:prstGeom prst="rect">
            <a:avLst/>
          </a:prstGeom>
          <a:noFill/>
        </p:spPr>
        <p:txBody>
          <a:bodyPr wrap="square" rtlCol="0">
            <a:spAutoFit/>
          </a:bodyPr>
          <a:lstStyle/>
          <a:p>
            <a:pPr algn="ctr"/>
            <a:r>
              <a:rPr lang="en-US" sz="3200" dirty="0">
                <a:effectLst>
                  <a:outerShdw blurRad="50800" dist="38100" dir="2700000" algn="tl" rotWithShape="0">
                    <a:prstClr val="black">
                      <a:alpha val="40000"/>
                    </a:prstClr>
                  </a:outerShdw>
                </a:effectLst>
                <a:latin typeface="Century Gothic" panose="020B0502020202020204" pitchFamily="34" charset="0"/>
              </a:rPr>
              <a:t>Acts 1:1–3 (ESV) </a:t>
            </a:r>
          </a:p>
          <a:p>
            <a:pPr algn="ctr"/>
            <a:r>
              <a:rPr lang="en-US" sz="3200" baseline="30000" dirty="0">
                <a:effectLst>
                  <a:outerShdw blurRad="50800" dist="38100" dir="2700000" algn="tl" rotWithShape="0">
                    <a:prstClr val="black">
                      <a:alpha val="40000"/>
                    </a:prstClr>
                  </a:outerShdw>
                </a:effectLst>
                <a:latin typeface="Century Gothic" panose="020B0502020202020204" pitchFamily="34" charset="0"/>
              </a:rPr>
              <a:t>1</a:t>
            </a:r>
            <a:r>
              <a:rPr lang="en-US" sz="3200" dirty="0">
                <a:effectLst>
                  <a:outerShdw blurRad="50800" dist="38100" dir="2700000" algn="tl" rotWithShape="0">
                    <a:prstClr val="black">
                      <a:alpha val="40000"/>
                    </a:prstClr>
                  </a:outerShdw>
                </a:effectLst>
                <a:latin typeface="Century Gothic" panose="020B0502020202020204" pitchFamily="34" charset="0"/>
              </a:rPr>
              <a:t> In the first book, O Theophilus, I have dealt with all that Jesus began to do and teach, </a:t>
            </a:r>
            <a:r>
              <a:rPr lang="en-US" sz="3200" baseline="30000" dirty="0">
                <a:effectLst>
                  <a:outerShdw blurRad="50800" dist="38100" dir="2700000" algn="tl" rotWithShape="0">
                    <a:prstClr val="black">
                      <a:alpha val="40000"/>
                    </a:prstClr>
                  </a:outerShdw>
                </a:effectLst>
                <a:latin typeface="Century Gothic" panose="020B0502020202020204" pitchFamily="34" charset="0"/>
              </a:rPr>
              <a:t>2</a:t>
            </a:r>
            <a:r>
              <a:rPr lang="en-US" sz="3200" dirty="0">
                <a:effectLst>
                  <a:outerShdw blurRad="50800" dist="38100" dir="2700000" algn="tl" rotWithShape="0">
                    <a:prstClr val="black">
                      <a:alpha val="40000"/>
                    </a:prstClr>
                  </a:outerShdw>
                </a:effectLst>
                <a:latin typeface="Century Gothic" panose="020B0502020202020204" pitchFamily="34" charset="0"/>
              </a:rPr>
              <a:t> until the day when he was taken up, after he had given commands through the Holy Spirit to the apostles whom he had chosen. </a:t>
            </a:r>
            <a:r>
              <a:rPr lang="en-US" sz="3200" baseline="30000" dirty="0">
                <a:effectLst>
                  <a:outerShdw blurRad="50800" dist="38100" dir="2700000" algn="tl" rotWithShape="0">
                    <a:prstClr val="black">
                      <a:alpha val="40000"/>
                    </a:prstClr>
                  </a:outerShdw>
                </a:effectLst>
                <a:latin typeface="Century Gothic" panose="020B0502020202020204" pitchFamily="34" charset="0"/>
              </a:rPr>
              <a:t>3</a:t>
            </a:r>
            <a:r>
              <a:rPr lang="en-US" sz="3200" dirty="0">
                <a:effectLst>
                  <a:outerShdw blurRad="50800" dist="38100" dir="2700000" algn="tl" rotWithShape="0">
                    <a:prstClr val="black">
                      <a:alpha val="40000"/>
                    </a:prstClr>
                  </a:outerShdw>
                </a:effectLst>
                <a:latin typeface="Century Gothic" panose="020B0502020202020204" pitchFamily="34" charset="0"/>
              </a:rPr>
              <a:t> He presented himself alive to them after his suffering by many proofs, appearing to them during forty days and </a:t>
            </a:r>
            <a:r>
              <a:rPr lang="en-US" sz="3200" dirty="0">
                <a:solidFill>
                  <a:schemeClr val="accent1">
                    <a:lumMod val="40000"/>
                    <a:lumOff val="60000"/>
                  </a:schemeClr>
                </a:solidFill>
                <a:effectLst>
                  <a:outerShdw blurRad="50800" dist="38100" dir="2700000" algn="tl" rotWithShape="0">
                    <a:prstClr val="black">
                      <a:alpha val="40000"/>
                    </a:prstClr>
                  </a:outerShdw>
                </a:effectLst>
                <a:latin typeface="Century Gothic" panose="020B0502020202020204" pitchFamily="34" charset="0"/>
              </a:rPr>
              <a:t>speaking about the kingdom of God</a:t>
            </a:r>
            <a:r>
              <a:rPr lang="en-US" sz="3200" dirty="0">
                <a:effectLst>
                  <a:outerShdw blurRad="50800" dist="38100" dir="2700000" algn="tl" rotWithShape="0">
                    <a:prstClr val="black">
                      <a:alpha val="40000"/>
                    </a:prstClr>
                  </a:outerShdw>
                </a:effectLst>
                <a:latin typeface="Century Gothic" panose="020B0502020202020204" pitchFamily="34" charset="0"/>
              </a:rPr>
              <a:t>. </a:t>
            </a:r>
          </a:p>
        </p:txBody>
      </p:sp>
    </p:spTree>
    <p:extLst>
      <p:ext uri="{BB962C8B-B14F-4D97-AF65-F5344CB8AC3E}">
        <p14:creationId xmlns:p14="http://schemas.microsoft.com/office/powerpoint/2010/main" val="33389012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ountain with a sun in the distance&#10;&#10;Description automatically generated">
            <a:extLst>
              <a:ext uri="{FF2B5EF4-FFF2-40B4-BE49-F238E27FC236}">
                <a16:creationId xmlns:a16="http://schemas.microsoft.com/office/drawing/2014/main" id="{AEA334A5-D08F-553F-3281-A207D024CDFD}"/>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59E5A88-354F-78FE-ACA9-8AFA4BB96909}"/>
              </a:ext>
            </a:extLst>
          </p:cNvPr>
          <p:cNvSpPr txBox="1"/>
          <p:nvPr/>
        </p:nvSpPr>
        <p:spPr>
          <a:xfrm>
            <a:off x="340290" y="1590805"/>
            <a:ext cx="11511419" cy="2554545"/>
          </a:xfrm>
          <a:prstGeom prst="rect">
            <a:avLst/>
          </a:prstGeom>
          <a:noFill/>
        </p:spPr>
        <p:txBody>
          <a:bodyPr wrap="square" rtlCol="0">
            <a:spAutoFit/>
          </a:bodyPr>
          <a:lstStyle/>
          <a:p>
            <a:pPr algn="ctr"/>
            <a:r>
              <a:rPr lang="en-US" sz="3200" dirty="0">
                <a:latin typeface="Century Gothic" panose="020B0502020202020204" pitchFamily="34" charset="0"/>
              </a:rPr>
              <a:t>Acts 1:8 (ESV) </a:t>
            </a:r>
          </a:p>
          <a:p>
            <a:pPr algn="ctr"/>
            <a:r>
              <a:rPr lang="en-US" sz="3200" u="none" strike="noStrike" baseline="30000" dirty="0">
                <a:effectLst/>
                <a:latin typeface="Century Gothic" panose="020B0502020202020204" pitchFamily="34" charset="0"/>
              </a:rPr>
              <a:t>8</a:t>
            </a:r>
            <a:r>
              <a:rPr lang="en-US" sz="3200" u="none" strike="noStrike" dirty="0">
                <a:effectLst/>
                <a:latin typeface="Century Gothic" panose="020B0502020202020204" pitchFamily="34" charset="0"/>
              </a:rPr>
              <a:t> </a:t>
            </a:r>
            <a:r>
              <a:rPr lang="en-US" sz="3200" dirty="0">
                <a:effectLst/>
                <a:latin typeface="Century Gothic" panose="020B0502020202020204" pitchFamily="34" charset="0"/>
              </a:rPr>
              <a:t>But you will receive power when the Holy Spirit has come upon you, and you will be my witnesses in Jerusalem and in all Judea and Samaria, and to the end of the earth.”</a:t>
            </a:r>
            <a:r>
              <a:rPr lang="en-US" sz="3200" dirty="0">
                <a:latin typeface="Century Gothic" panose="020B0502020202020204" pitchFamily="34" charset="0"/>
              </a:rPr>
              <a:t> </a:t>
            </a:r>
          </a:p>
        </p:txBody>
      </p:sp>
    </p:spTree>
    <p:extLst>
      <p:ext uri="{BB962C8B-B14F-4D97-AF65-F5344CB8AC3E}">
        <p14:creationId xmlns:p14="http://schemas.microsoft.com/office/powerpoint/2010/main" val="1212193141"/>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69E37E-0029-31AD-5247-DEE466ABF4F3}"/>
              </a:ext>
            </a:extLst>
          </p:cNvPr>
          <p:cNvPicPr>
            <a:picLocks noChangeAspect="1"/>
          </p:cNvPicPr>
          <p:nvPr/>
        </p:nvPicPr>
        <p:blipFill rotWithShape="1">
          <a:blip r:embed="rId2"/>
          <a:srcRect l="29399" t="18126" r="8715" b="3457"/>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B6AFB4D-AA37-5785-84D2-FBDAE748E742}"/>
              </a:ext>
            </a:extLst>
          </p:cNvPr>
          <p:cNvSpPr/>
          <p:nvPr/>
        </p:nvSpPr>
        <p:spPr>
          <a:xfrm>
            <a:off x="8711851" y="4509371"/>
            <a:ext cx="400833" cy="845506"/>
          </a:xfrm>
          <a:prstGeom prst="rect">
            <a:avLst/>
          </a:prstGeom>
          <a:noFill/>
          <a:ln w="222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5-Point Star 4">
            <a:extLst>
              <a:ext uri="{FF2B5EF4-FFF2-40B4-BE49-F238E27FC236}">
                <a16:creationId xmlns:a16="http://schemas.microsoft.com/office/drawing/2014/main" id="{A5156C14-5B4B-CCA8-6B92-AA237B721567}"/>
              </a:ext>
            </a:extLst>
          </p:cNvPr>
          <p:cNvSpPr/>
          <p:nvPr/>
        </p:nvSpPr>
        <p:spPr>
          <a:xfrm>
            <a:off x="8855901" y="5022937"/>
            <a:ext cx="112735" cy="12526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0608C70-7980-4F21-BF17-7359ECED3279}"/>
              </a:ext>
            </a:extLst>
          </p:cNvPr>
          <p:cNvSpPr txBox="1"/>
          <p:nvPr/>
        </p:nvSpPr>
        <p:spPr>
          <a:xfrm>
            <a:off x="114822" y="3253222"/>
            <a:ext cx="6198295" cy="3539430"/>
          </a:xfrm>
          <a:prstGeom prst="rect">
            <a:avLst/>
          </a:prstGeom>
          <a:solidFill>
            <a:schemeClr val="accent1">
              <a:lumMod val="40000"/>
              <a:lumOff val="60000"/>
            </a:schemeClr>
          </a:solidFill>
        </p:spPr>
        <p:txBody>
          <a:bodyPr wrap="square" rtlCol="0">
            <a:spAutoFit/>
          </a:bodyPr>
          <a:lstStyle/>
          <a:p>
            <a:pPr algn="ctr"/>
            <a:r>
              <a:rPr lang="en-US" sz="3200" dirty="0">
                <a:solidFill>
                  <a:schemeClr val="bg1"/>
                </a:solidFill>
                <a:latin typeface="Century Gothic" panose="020B0502020202020204" pitchFamily="34" charset="0"/>
              </a:rPr>
              <a:t>Acts 1:8 (ESV) </a:t>
            </a:r>
          </a:p>
          <a:p>
            <a:pPr algn="ctr"/>
            <a:r>
              <a:rPr lang="en-US" sz="3200" u="none" strike="noStrike" baseline="30000" dirty="0">
                <a:solidFill>
                  <a:schemeClr val="bg1"/>
                </a:solidFill>
                <a:effectLst/>
                <a:latin typeface="Century Gothic" panose="020B0502020202020204" pitchFamily="34" charset="0"/>
              </a:rPr>
              <a:t>8</a:t>
            </a:r>
            <a:r>
              <a:rPr lang="en-US" sz="3200" u="none" strike="noStrike" dirty="0">
                <a:solidFill>
                  <a:schemeClr val="bg1"/>
                </a:solidFill>
                <a:effectLst/>
                <a:latin typeface="Century Gothic" panose="020B0502020202020204" pitchFamily="34" charset="0"/>
              </a:rPr>
              <a:t> </a:t>
            </a:r>
            <a:r>
              <a:rPr lang="en-US" sz="3200" dirty="0">
                <a:solidFill>
                  <a:schemeClr val="bg1"/>
                </a:solidFill>
                <a:effectLst/>
                <a:latin typeface="Century Gothic" panose="020B0502020202020204" pitchFamily="34" charset="0"/>
              </a:rPr>
              <a:t>But you will receive power when the Holy Spirit has come upon you, and you will be my witnesses in Jerusalem and in all Judea and Samaria, and to the end of the earth.”</a:t>
            </a:r>
            <a:r>
              <a:rPr lang="en-US" sz="3200" dirty="0">
                <a:solidFill>
                  <a:schemeClr val="bg1"/>
                </a:solidFill>
                <a:latin typeface="Century Gothic" panose="020B0502020202020204" pitchFamily="34" charset="0"/>
              </a:rPr>
              <a:t> </a:t>
            </a:r>
          </a:p>
        </p:txBody>
      </p:sp>
    </p:spTree>
    <p:extLst>
      <p:ext uri="{BB962C8B-B14F-4D97-AF65-F5344CB8AC3E}">
        <p14:creationId xmlns:p14="http://schemas.microsoft.com/office/powerpoint/2010/main" val="12208708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ountain with clouds and text&#10;&#10;Description automatically generated">
            <a:extLst>
              <a:ext uri="{FF2B5EF4-FFF2-40B4-BE49-F238E27FC236}">
                <a16:creationId xmlns:a16="http://schemas.microsoft.com/office/drawing/2014/main" id="{F48CBD87-15D4-ADE9-E202-1EFAE90F1347}"/>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descr="A qr code on a white background&#10;&#10;Description automatically generated">
            <a:extLst>
              <a:ext uri="{FF2B5EF4-FFF2-40B4-BE49-F238E27FC236}">
                <a16:creationId xmlns:a16="http://schemas.microsoft.com/office/drawing/2014/main" id="{73EB89B0-193A-33E6-8F9B-5633A92938F6}"/>
              </a:ext>
            </a:extLst>
          </p:cNvPr>
          <p:cNvPicPr>
            <a:picLocks noChangeAspect="1"/>
          </p:cNvPicPr>
          <p:nvPr/>
        </p:nvPicPr>
        <p:blipFill>
          <a:blip r:embed="rId3"/>
          <a:stretch>
            <a:fillRect/>
          </a:stretch>
        </p:blipFill>
        <p:spPr>
          <a:xfrm>
            <a:off x="10128076" y="4794076"/>
            <a:ext cx="2063924" cy="2063924"/>
          </a:xfrm>
          <a:prstGeom prst="rect">
            <a:avLst/>
          </a:prstGeom>
        </p:spPr>
      </p:pic>
    </p:spTree>
    <p:extLst>
      <p:ext uri="{BB962C8B-B14F-4D97-AF65-F5344CB8AC3E}">
        <p14:creationId xmlns:p14="http://schemas.microsoft.com/office/powerpoint/2010/main" val="2648263493"/>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ountain with a sun in the distance&#10;&#10;Description automatically generated">
            <a:extLst>
              <a:ext uri="{FF2B5EF4-FFF2-40B4-BE49-F238E27FC236}">
                <a16:creationId xmlns:a16="http://schemas.microsoft.com/office/drawing/2014/main" id="{AEA334A5-D08F-553F-3281-A207D024CDFD}"/>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59E5A88-354F-78FE-ACA9-8AFA4BB96909}"/>
              </a:ext>
            </a:extLst>
          </p:cNvPr>
          <p:cNvSpPr txBox="1"/>
          <p:nvPr/>
        </p:nvSpPr>
        <p:spPr>
          <a:xfrm>
            <a:off x="340290" y="438411"/>
            <a:ext cx="11511419" cy="4031873"/>
          </a:xfrm>
          <a:prstGeom prst="rect">
            <a:avLst/>
          </a:prstGeom>
          <a:noFill/>
        </p:spPr>
        <p:txBody>
          <a:bodyPr wrap="square" rtlCol="0">
            <a:spAutoFit/>
          </a:bodyPr>
          <a:lstStyle/>
          <a:p>
            <a:pPr algn="ctr"/>
            <a:r>
              <a:rPr lang="en-US" sz="3200" dirty="0">
                <a:effectLst>
                  <a:outerShdw blurRad="50800" dist="38100" dir="2700000" algn="tl" rotWithShape="0">
                    <a:prstClr val="black">
                      <a:alpha val="40000"/>
                    </a:prstClr>
                  </a:outerShdw>
                </a:effectLst>
                <a:latin typeface="Century Gothic" panose="020B0502020202020204" pitchFamily="34" charset="0"/>
              </a:rPr>
              <a:t>Acts 1:1–3 (ESV) </a:t>
            </a:r>
          </a:p>
          <a:p>
            <a:pPr algn="ctr"/>
            <a:r>
              <a:rPr lang="en-US" sz="3200" baseline="30000" dirty="0">
                <a:effectLst>
                  <a:outerShdw blurRad="50800" dist="38100" dir="2700000" algn="tl" rotWithShape="0">
                    <a:prstClr val="black">
                      <a:alpha val="40000"/>
                    </a:prstClr>
                  </a:outerShdw>
                </a:effectLst>
                <a:latin typeface="Century Gothic" panose="020B0502020202020204" pitchFamily="34" charset="0"/>
              </a:rPr>
              <a:t>1</a:t>
            </a:r>
            <a:r>
              <a:rPr lang="en-US" sz="3200" dirty="0">
                <a:effectLst>
                  <a:outerShdw blurRad="50800" dist="38100" dir="2700000" algn="tl" rotWithShape="0">
                    <a:prstClr val="black">
                      <a:alpha val="40000"/>
                    </a:prstClr>
                  </a:outerShdw>
                </a:effectLst>
                <a:latin typeface="Century Gothic" panose="020B0502020202020204" pitchFamily="34" charset="0"/>
              </a:rPr>
              <a:t> In the first book, O Theophilus, I have dealt with all that Jesus began to do and teach, </a:t>
            </a:r>
            <a:r>
              <a:rPr lang="en-US" sz="3200" baseline="30000" dirty="0">
                <a:effectLst>
                  <a:outerShdw blurRad="50800" dist="38100" dir="2700000" algn="tl" rotWithShape="0">
                    <a:prstClr val="black">
                      <a:alpha val="40000"/>
                    </a:prstClr>
                  </a:outerShdw>
                </a:effectLst>
                <a:latin typeface="Century Gothic" panose="020B0502020202020204" pitchFamily="34" charset="0"/>
              </a:rPr>
              <a:t>2</a:t>
            </a:r>
            <a:r>
              <a:rPr lang="en-US" sz="3200" dirty="0">
                <a:effectLst>
                  <a:outerShdw blurRad="50800" dist="38100" dir="2700000" algn="tl" rotWithShape="0">
                    <a:prstClr val="black">
                      <a:alpha val="40000"/>
                    </a:prstClr>
                  </a:outerShdw>
                </a:effectLst>
                <a:latin typeface="Century Gothic" panose="020B0502020202020204" pitchFamily="34" charset="0"/>
              </a:rPr>
              <a:t> until the day when he was taken up, after he had given commands through the Holy Spirit to the apostles whom he had chosen. </a:t>
            </a:r>
            <a:r>
              <a:rPr lang="en-US" sz="3200" baseline="30000" dirty="0">
                <a:effectLst>
                  <a:outerShdw blurRad="50800" dist="38100" dir="2700000" algn="tl" rotWithShape="0">
                    <a:prstClr val="black">
                      <a:alpha val="40000"/>
                    </a:prstClr>
                  </a:outerShdw>
                </a:effectLst>
                <a:latin typeface="Century Gothic" panose="020B0502020202020204" pitchFamily="34" charset="0"/>
              </a:rPr>
              <a:t>3</a:t>
            </a:r>
            <a:r>
              <a:rPr lang="en-US" sz="3200" dirty="0">
                <a:effectLst>
                  <a:outerShdw blurRad="50800" dist="38100" dir="2700000" algn="tl" rotWithShape="0">
                    <a:prstClr val="black">
                      <a:alpha val="40000"/>
                    </a:prstClr>
                  </a:outerShdw>
                </a:effectLst>
                <a:latin typeface="Century Gothic" panose="020B0502020202020204" pitchFamily="34" charset="0"/>
              </a:rPr>
              <a:t> He presented himself alive to them after his suffering by many proofs, appearing to them during forty days and speaking about the kingdom of God. </a:t>
            </a:r>
          </a:p>
        </p:txBody>
      </p:sp>
    </p:spTree>
    <p:extLst>
      <p:ext uri="{BB962C8B-B14F-4D97-AF65-F5344CB8AC3E}">
        <p14:creationId xmlns:p14="http://schemas.microsoft.com/office/powerpoint/2010/main" val="861976395"/>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ountain with a sun in the distance&#10;&#10;Description automatically generated">
            <a:extLst>
              <a:ext uri="{FF2B5EF4-FFF2-40B4-BE49-F238E27FC236}">
                <a16:creationId xmlns:a16="http://schemas.microsoft.com/office/drawing/2014/main" id="{AEA334A5-D08F-553F-3281-A207D024CDFD}"/>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59E5A88-354F-78FE-ACA9-8AFA4BB96909}"/>
              </a:ext>
            </a:extLst>
          </p:cNvPr>
          <p:cNvSpPr txBox="1"/>
          <p:nvPr/>
        </p:nvSpPr>
        <p:spPr>
          <a:xfrm>
            <a:off x="340290" y="112734"/>
            <a:ext cx="11511419" cy="5016758"/>
          </a:xfrm>
          <a:prstGeom prst="rect">
            <a:avLst/>
          </a:prstGeom>
          <a:noFill/>
        </p:spPr>
        <p:txBody>
          <a:bodyPr wrap="square" rtlCol="0">
            <a:spAutoFit/>
          </a:bodyPr>
          <a:lstStyle/>
          <a:p>
            <a:pPr algn="ctr"/>
            <a:r>
              <a:rPr lang="en-US" sz="3200" dirty="0">
                <a:effectLst>
                  <a:outerShdw blurRad="50800" dist="38100" dir="2700000" algn="tl" rotWithShape="0">
                    <a:prstClr val="black">
                      <a:alpha val="40000"/>
                    </a:prstClr>
                  </a:outerShdw>
                </a:effectLst>
                <a:latin typeface="Century Gothic" panose="020B0502020202020204" pitchFamily="34" charset="0"/>
              </a:rPr>
              <a:t>Luke 1:1–4 (ESV) </a:t>
            </a:r>
          </a:p>
          <a:p>
            <a:pPr algn="ctr"/>
            <a:r>
              <a:rPr lang="en-US" sz="3200" baseline="30000" dirty="0">
                <a:effectLst>
                  <a:outerShdw blurRad="50800" dist="38100" dir="2700000" algn="tl" rotWithShape="0">
                    <a:prstClr val="black">
                      <a:alpha val="40000"/>
                    </a:prstClr>
                  </a:outerShdw>
                </a:effectLst>
                <a:latin typeface="Century Gothic" panose="020B0502020202020204" pitchFamily="34" charset="0"/>
              </a:rPr>
              <a:t>1</a:t>
            </a:r>
            <a:r>
              <a:rPr lang="en-US" sz="3200" dirty="0">
                <a:effectLst>
                  <a:outerShdw blurRad="50800" dist="38100" dir="2700000" algn="tl" rotWithShape="0">
                    <a:prstClr val="black">
                      <a:alpha val="40000"/>
                    </a:prstClr>
                  </a:outerShdw>
                </a:effectLst>
                <a:latin typeface="Century Gothic" panose="020B0502020202020204" pitchFamily="34" charset="0"/>
              </a:rPr>
              <a:t> Inasmuch as many have undertaken to compile a narrative of the things that have been accomplished among us, </a:t>
            </a:r>
            <a:r>
              <a:rPr lang="en-US" sz="3200" baseline="30000" dirty="0">
                <a:effectLst>
                  <a:outerShdw blurRad="50800" dist="38100" dir="2700000" algn="tl" rotWithShape="0">
                    <a:prstClr val="black">
                      <a:alpha val="40000"/>
                    </a:prstClr>
                  </a:outerShdw>
                </a:effectLst>
                <a:latin typeface="Century Gothic" panose="020B0502020202020204" pitchFamily="34" charset="0"/>
              </a:rPr>
              <a:t>2</a:t>
            </a:r>
            <a:r>
              <a:rPr lang="en-US" sz="3200" dirty="0">
                <a:effectLst>
                  <a:outerShdw blurRad="50800" dist="38100" dir="2700000" algn="tl" rotWithShape="0">
                    <a:prstClr val="black">
                      <a:alpha val="40000"/>
                    </a:prstClr>
                  </a:outerShdw>
                </a:effectLst>
                <a:latin typeface="Century Gothic" panose="020B0502020202020204" pitchFamily="34" charset="0"/>
              </a:rPr>
              <a:t> just as those who from the beginning were eyewitnesses and ministers of the word have delivered them to us, </a:t>
            </a:r>
            <a:r>
              <a:rPr lang="en-US" sz="3200" baseline="30000" dirty="0">
                <a:effectLst>
                  <a:outerShdw blurRad="50800" dist="38100" dir="2700000" algn="tl" rotWithShape="0">
                    <a:prstClr val="black">
                      <a:alpha val="40000"/>
                    </a:prstClr>
                  </a:outerShdw>
                </a:effectLst>
                <a:latin typeface="Century Gothic" panose="020B0502020202020204" pitchFamily="34" charset="0"/>
              </a:rPr>
              <a:t>3</a:t>
            </a:r>
            <a:r>
              <a:rPr lang="en-US" sz="3200" dirty="0">
                <a:effectLst>
                  <a:outerShdw blurRad="50800" dist="38100" dir="2700000" algn="tl" rotWithShape="0">
                    <a:prstClr val="black">
                      <a:alpha val="40000"/>
                    </a:prstClr>
                  </a:outerShdw>
                </a:effectLst>
                <a:latin typeface="Century Gothic" panose="020B0502020202020204" pitchFamily="34" charset="0"/>
              </a:rPr>
              <a:t> it seemed good to me also, having followed all things closely for some time past, to write an orderly account for you, most excellent Theophilus, </a:t>
            </a:r>
            <a:r>
              <a:rPr lang="en-US" sz="3200" baseline="30000" dirty="0">
                <a:effectLst>
                  <a:outerShdw blurRad="50800" dist="38100" dir="2700000" algn="tl" rotWithShape="0">
                    <a:prstClr val="black">
                      <a:alpha val="40000"/>
                    </a:prstClr>
                  </a:outerShdw>
                </a:effectLst>
                <a:latin typeface="Century Gothic" panose="020B0502020202020204" pitchFamily="34" charset="0"/>
              </a:rPr>
              <a:t>4</a:t>
            </a:r>
            <a:r>
              <a:rPr lang="en-US" sz="3200" dirty="0">
                <a:effectLst>
                  <a:outerShdw blurRad="50800" dist="38100" dir="2700000" algn="tl" rotWithShape="0">
                    <a:prstClr val="black">
                      <a:alpha val="40000"/>
                    </a:prstClr>
                  </a:outerShdw>
                </a:effectLst>
                <a:latin typeface="Century Gothic" panose="020B0502020202020204" pitchFamily="34" charset="0"/>
              </a:rPr>
              <a:t> that you may have certainty concerning the things you have been taught. </a:t>
            </a:r>
          </a:p>
        </p:txBody>
      </p:sp>
    </p:spTree>
    <p:extLst>
      <p:ext uri="{BB962C8B-B14F-4D97-AF65-F5344CB8AC3E}">
        <p14:creationId xmlns:p14="http://schemas.microsoft.com/office/powerpoint/2010/main" val="4279447994"/>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69E37E-0029-31AD-5247-DEE466ABF4F3}"/>
              </a:ext>
            </a:extLst>
          </p:cNvPr>
          <p:cNvPicPr>
            <a:picLocks noChangeAspect="1"/>
          </p:cNvPicPr>
          <p:nvPr/>
        </p:nvPicPr>
        <p:blipFill rotWithShape="1">
          <a:blip r:embed="rId2"/>
          <a:srcRect l="29399" t="18126" r="8715" b="3457"/>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B6AFB4D-AA37-5785-84D2-FBDAE748E742}"/>
              </a:ext>
            </a:extLst>
          </p:cNvPr>
          <p:cNvSpPr/>
          <p:nvPr/>
        </p:nvSpPr>
        <p:spPr>
          <a:xfrm>
            <a:off x="7427934" y="2242159"/>
            <a:ext cx="814192" cy="663879"/>
          </a:xfrm>
          <a:prstGeom prst="rect">
            <a:avLst/>
          </a:prstGeom>
          <a:noFill/>
          <a:ln w="222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F6B4ED4-051F-07BB-463D-F5D1FB009DB2}"/>
              </a:ext>
            </a:extLst>
          </p:cNvPr>
          <p:cNvPicPr>
            <a:picLocks noChangeAspect="1"/>
          </p:cNvPicPr>
          <p:nvPr/>
        </p:nvPicPr>
        <p:blipFill rotWithShape="1">
          <a:blip r:embed="rId3"/>
          <a:srcRect l="27330" r="19139"/>
          <a:stretch/>
        </p:blipFill>
        <p:spPr>
          <a:xfrm>
            <a:off x="5686815" y="487712"/>
            <a:ext cx="4747365" cy="3936853"/>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6175670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ountain range with clouds&#10;&#10;Description automatically generated">
            <a:extLst>
              <a:ext uri="{FF2B5EF4-FFF2-40B4-BE49-F238E27FC236}">
                <a16:creationId xmlns:a16="http://schemas.microsoft.com/office/drawing/2014/main" id="{EEA50E6E-A01F-64E4-9373-486028C6E716}"/>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C632A16-B992-5C42-63B5-A31F6B02891E}"/>
              </a:ext>
            </a:extLst>
          </p:cNvPr>
          <p:cNvSpPr txBox="1"/>
          <p:nvPr/>
        </p:nvSpPr>
        <p:spPr>
          <a:xfrm>
            <a:off x="340290" y="112734"/>
            <a:ext cx="11511419" cy="5016758"/>
          </a:xfrm>
          <a:prstGeom prst="rect">
            <a:avLst/>
          </a:prstGeom>
          <a:noFill/>
        </p:spPr>
        <p:txBody>
          <a:bodyPr wrap="square" rtlCol="0">
            <a:spAutoFit/>
          </a:bodyPr>
          <a:lstStyle/>
          <a:p>
            <a:pPr algn="ctr"/>
            <a:r>
              <a:rPr lang="en-US" sz="3200" dirty="0">
                <a:effectLst>
                  <a:outerShdw blurRad="50800" dist="38100" dir="2700000" algn="tl" rotWithShape="0">
                    <a:prstClr val="black">
                      <a:alpha val="40000"/>
                    </a:prstClr>
                  </a:outerShdw>
                </a:effectLst>
                <a:latin typeface="Century Gothic" panose="020B0502020202020204" pitchFamily="34" charset="0"/>
              </a:rPr>
              <a:t>“The boundaries mentioned are true to the period in which the action lies: they are not placed through the mistaken application by a later author of ancient statements to a time when they ceased to be pertinent: they are based on information given by an eye-witness, a person who had been engaged in the action described. The reader, if he reads the narrative rightly, can see with the eyes and hear with the ears of a man who was there and witnessed all that happened.”</a:t>
            </a:r>
          </a:p>
          <a:p>
            <a:pPr algn="ctr"/>
            <a:r>
              <a:rPr lang="en-US" sz="3200" dirty="0">
                <a:effectLst>
                  <a:outerShdw blurRad="50800" dist="38100" dir="2700000" algn="tl" rotWithShape="0">
                    <a:prstClr val="black">
                      <a:alpha val="40000"/>
                    </a:prstClr>
                  </a:outerShdw>
                </a:effectLst>
                <a:latin typeface="Century Gothic" panose="020B0502020202020204" pitchFamily="34" charset="0"/>
              </a:rPr>
              <a:t>- Sir. William Ramsay</a:t>
            </a:r>
          </a:p>
        </p:txBody>
      </p:sp>
    </p:spTree>
    <p:extLst>
      <p:ext uri="{BB962C8B-B14F-4D97-AF65-F5344CB8AC3E}">
        <p14:creationId xmlns:p14="http://schemas.microsoft.com/office/powerpoint/2010/main" val="478981443"/>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ountain range with clouds&#10;&#10;Description automatically generated">
            <a:extLst>
              <a:ext uri="{FF2B5EF4-FFF2-40B4-BE49-F238E27FC236}">
                <a16:creationId xmlns:a16="http://schemas.microsoft.com/office/drawing/2014/main" id="{EEA50E6E-A01F-64E4-9373-486028C6E716}"/>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C632A16-B992-5C42-63B5-A31F6B02891E}"/>
              </a:ext>
            </a:extLst>
          </p:cNvPr>
          <p:cNvSpPr txBox="1"/>
          <p:nvPr/>
        </p:nvSpPr>
        <p:spPr>
          <a:xfrm>
            <a:off x="340290" y="688931"/>
            <a:ext cx="11511419" cy="3539430"/>
          </a:xfrm>
          <a:prstGeom prst="rect">
            <a:avLst/>
          </a:prstGeom>
          <a:noFill/>
        </p:spPr>
        <p:txBody>
          <a:bodyPr wrap="square" rtlCol="0">
            <a:spAutoFit/>
          </a:bodyPr>
          <a:lstStyle/>
          <a:p>
            <a:pPr algn="ctr"/>
            <a:r>
              <a:rPr lang="en-US" sz="3200" dirty="0">
                <a:effectLst>
                  <a:outerShdw blurRad="50800" dist="38100" dir="2700000" algn="tl" rotWithShape="0">
                    <a:prstClr val="black">
                      <a:alpha val="40000"/>
                    </a:prstClr>
                  </a:outerShdw>
                </a:effectLst>
                <a:latin typeface="Century Gothic" panose="020B0502020202020204" pitchFamily="34" charset="0"/>
              </a:rPr>
              <a:t>“There is a certain presumption that a writer who proves to be exact and correct in one point will show the same qualities in other matters. No writer is correct by mere chance, or accurate sporadically. He is accurate by virtue of a certain habit of mind. Some men are accurate by nature; some are by nature loose and inaccurate.”</a:t>
            </a:r>
          </a:p>
          <a:p>
            <a:pPr algn="ctr"/>
            <a:r>
              <a:rPr lang="en-US" sz="3200" dirty="0">
                <a:effectLst>
                  <a:outerShdw blurRad="50800" dist="38100" dir="2700000" algn="tl" rotWithShape="0">
                    <a:prstClr val="black">
                      <a:alpha val="40000"/>
                    </a:prstClr>
                  </a:outerShdw>
                </a:effectLst>
                <a:latin typeface="Century Gothic" panose="020B0502020202020204" pitchFamily="34" charset="0"/>
              </a:rPr>
              <a:t>- Sir. William Ramsay</a:t>
            </a:r>
          </a:p>
        </p:txBody>
      </p:sp>
    </p:spTree>
    <p:extLst>
      <p:ext uri="{BB962C8B-B14F-4D97-AF65-F5344CB8AC3E}">
        <p14:creationId xmlns:p14="http://schemas.microsoft.com/office/powerpoint/2010/main" val="2657843037"/>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ountain range with clouds&#10;&#10;Description automatically generated">
            <a:extLst>
              <a:ext uri="{FF2B5EF4-FFF2-40B4-BE49-F238E27FC236}">
                <a16:creationId xmlns:a16="http://schemas.microsoft.com/office/drawing/2014/main" id="{EEA50E6E-A01F-64E4-9373-486028C6E716}"/>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85029CA-9EC5-B5EC-EDA0-FEFFB4730915}"/>
              </a:ext>
            </a:extLst>
          </p:cNvPr>
          <p:cNvSpPr txBox="1"/>
          <p:nvPr/>
        </p:nvSpPr>
        <p:spPr>
          <a:xfrm>
            <a:off x="0" y="5841055"/>
            <a:ext cx="12190476" cy="1015663"/>
          </a:xfrm>
          <a:prstGeom prst="rect">
            <a:avLst/>
          </a:prstGeom>
          <a:noFill/>
        </p:spPr>
        <p:txBody>
          <a:bodyPr wrap="square" rtlCol="0">
            <a:spAutoFit/>
          </a:bodyPr>
          <a:lstStyle/>
          <a:p>
            <a:pPr algn="ctr"/>
            <a:r>
              <a:rPr lang="en-US" sz="6000" b="1" dirty="0">
                <a:effectLst>
                  <a:outerShdw blurRad="50800" dist="38100" dir="2700000" algn="tl" rotWithShape="0">
                    <a:prstClr val="black">
                      <a:alpha val="40000"/>
                    </a:prstClr>
                  </a:outerShdw>
                </a:effectLst>
                <a:latin typeface="Century Gothic" panose="020B0502020202020204" pitchFamily="34" charset="0"/>
              </a:rPr>
              <a:t>LUKE’S PURPOSE</a:t>
            </a:r>
          </a:p>
        </p:txBody>
      </p:sp>
      <p:sp>
        <p:nvSpPr>
          <p:cNvPr id="5" name="TextBox 4">
            <a:extLst>
              <a:ext uri="{FF2B5EF4-FFF2-40B4-BE49-F238E27FC236}">
                <a16:creationId xmlns:a16="http://schemas.microsoft.com/office/drawing/2014/main" id="{273ECAF0-E351-E7F4-B8B7-E00C919C6200}"/>
              </a:ext>
            </a:extLst>
          </p:cNvPr>
          <p:cNvSpPr txBox="1"/>
          <p:nvPr/>
        </p:nvSpPr>
        <p:spPr>
          <a:xfrm>
            <a:off x="340290" y="438411"/>
            <a:ext cx="11511419" cy="4031873"/>
          </a:xfrm>
          <a:prstGeom prst="rect">
            <a:avLst/>
          </a:prstGeom>
          <a:noFill/>
        </p:spPr>
        <p:txBody>
          <a:bodyPr wrap="square" rtlCol="0">
            <a:spAutoFit/>
          </a:bodyPr>
          <a:lstStyle/>
          <a:p>
            <a:pPr algn="ctr"/>
            <a:r>
              <a:rPr lang="en-US" sz="3200" dirty="0">
                <a:effectLst>
                  <a:outerShdw blurRad="50800" dist="38100" dir="2700000" algn="tl" rotWithShape="0">
                    <a:prstClr val="black">
                      <a:alpha val="40000"/>
                    </a:prstClr>
                  </a:outerShdw>
                </a:effectLst>
                <a:latin typeface="Century Gothic" panose="020B0502020202020204" pitchFamily="34" charset="0"/>
              </a:rPr>
              <a:t>Acts 1:1–3 (ESV) </a:t>
            </a:r>
          </a:p>
          <a:p>
            <a:pPr algn="ctr"/>
            <a:r>
              <a:rPr lang="en-US" sz="3200" baseline="30000" dirty="0">
                <a:effectLst>
                  <a:outerShdw blurRad="50800" dist="38100" dir="2700000" algn="tl" rotWithShape="0">
                    <a:prstClr val="black">
                      <a:alpha val="40000"/>
                    </a:prstClr>
                  </a:outerShdw>
                </a:effectLst>
                <a:latin typeface="Century Gothic" panose="020B0502020202020204" pitchFamily="34" charset="0"/>
              </a:rPr>
              <a:t>1</a:t>
            </a:r>
            <a:r>
              <a:rPr lang="en-US" sz="3200" dirty="0">
                <a:effectLst>
                  <a:outerShdw blurRad="50800" dist="38100" dir="2700000" algn="tl" rotWithShape="0">
                    <a:prstClr val="black">
                      <a:alpha val="40000"/>
                    </a:prstClr>
                  </a:outerShdw>
                </a:effectLst>
                <a:latin typeface="Century Gothic" panose="020B0502020202020204" pitchFamily="34" charset="0"/>
              </a:rPr>
              <a:t> In the first book, O Theophilus, I have dealt with all that Jesus began to do and teach, </a:t>
            </a:r>
            <a:r>
              <a:rPr lang="en-US" sz="3200" baseline="30000" dirty="0">
                <a:effectLst>
                  <a:outerShdw blurRad="50800" dist="38100" dir="2700000" algn="tl" rotWithShape="0">
                    <a:prstClr val="black">
                      <a:alpha val="40000"/>
                    </a:prstClr>
                  </a:outerShdw>
                </a:effectLst>
                <a:latin typeface="Century Gothic" panose="020B0502020202020204" pitchFamily="34" charset="0"/>
              </a:rPr>
              <a:t>2</a:t>
            </a:r>
            <a:r>
              <a:rPr lang="en-US" sz="3200" dirty="0">
                <a:effectLst>
                  <a:outerShdw blurRad="50800" dist="38100" dir="2700000" algn="tl" rotWithShape="0">
                    <a:prstClr val="black">
                      <a:alpha val="40000"/>
                    </a:prstClr>
                  </a:outerShdw>
                </a:effectLst>
                <a:latin typeface="Century Gothic" panose="020B0502020202020204" pitchFamily="34" charset="0"/>
              </a:rPr>
              <a:t> until the day when he was taken up, after he had given commands through the Holy Spirit to the apostles whom he had chosen. </a:t>
            </a:r>
            <a:r>
              <a:rPr lang="en-US" sz="3200" baseline="30000" dirty="0">
                <a:effectLst>
                  <a:outerShdw blurRad="50800" dist="38100" dir="2700000" algn="tl" rotWithShape="0">
                    <a:prstClr val="black">
                      <a:alpha val="40000"/>
                    </a:prstClr>
                  </a:outerShdw>
                </a:effectLst>
                <a:latin typeface="Century Gothic" panose="020B0502020202020204" pitchFamily="34" charset="0"/>
              </a:rPr>
              <a:t>3</a:t>
            </a:r>
            <a:r>
              <a:rPr lang="en-US" sz="3200" dirty="0">
                <a:effectLst>
                  <a:outerShdw blurRad="50800" dist="38100" dir="2700000" algn="tl" rotWithShape="0">
                    <a:prstClr val="black">
                      <a:alpha val="40000"/>
                    </a:prstClr>
                  </a:outerShdw>
                </a:effectLst>
                <a:latin typeface="Century Gothic" panose="020B0502020202020204" pitchFamily="34" charset="0"/>
              </a:rPr>
              <a:t> He presented himself alive to them after his suffering by many proofs, appearing to them during forty days and </a:t>
            </a:r>
            <a:r>
              <a:rPr lang="en-US" sz="3200" dirty="0">
                <a:solidFill>
                  <a:schemeClr val="accent1">
                    <a:lumMod val="40000"/>
                    <a:lumOff val="60000"/>
                  </a:schemeClr>
                </a:solidFill>
                <a:effectLst>
                  <a:outerShdw blurRad="50800" dist="38100" dir="2700000" algn="tl" rotWithShape="0">
                    <a:prstClr val="black">
                      <a:alpha val="40000"/>
                    </a:prstClr>
                  </a:outerShdw>
                </a:effectLst>
                <a:latin typeface="Century Gothic" panose="020B0502020202020204" pitchFamily="34" charset="0"/>
              </a:rPr>
              <a:t>speaking about the kingdom of God</a:t>
            </a:r>
            <a:r>
              <a:rPr lang="en-US" sz="3200" dirty="0">
                <a:effectLst>
                  <a:outerShdw blurRad="50800" dist="38100" dir="2700000" algn="tl" rotWithShape="0">
                    <a:prstClr val="black">
                      <a:alpha val="40000"/>
                    </a:prstClr>
                  </a:outerShdw>
                </a:effectLst>
                <a:latin typeface="Century Gothic" panose="020B0502020202020204" pitchFamily="34" charset="0"/>
              </a:rPr>
              <a:t>. </a:t>
            </a:r>
          </a:p>
        </p:txBody>
      </p:sp>
    </p:spTree>
    <p:extLst>
      <p:ext uri="{BB962C8B-B14F-4D97-AF65-F5344CB8AC3E}">
        <p14:creationId xmlns:p14="http://schemas.microsoft.com/office/powerpoint/2010/main" val="23233815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ountain range with clouds&#10;&#10;Description automatically generated">
            <a:extLst>
              <a:ext uri="{FF2B5EF4-FFF2-40B4-BE49-F238E27FC236}">
                <a16:creationId xmlns:a16="http://schemas.microsoft.com/office/drawing/2014/main" id="{EEA50E6E-A01F-64E4-9373-486028C6E716}"/>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85029CA-9EC5-B5EC-EDA0-FEFFB4730915}"/>
              </a:ext>
            </a:extLst>
          </p:cNvPr>
          <p:cNvSpPr txBox="1"/>
          <p:nvPr/>
        </p:nvSpPr>
        <p:spPr>
          <a:xfrm>
            <a:off x="0" y="5841055"/>
            <a:ext cx="12190476" cy="1015663"/>
          </a:xfrm>
          <a:prstGeom prst="rect">
            <a:avLst/>
          </a:prstGeom>
          <a:noFill/>
        </p:spPr>
        <p:txBody>
          <a:bodyPr wrap="square" rtlCol="0">
            <a:spAutoFit/>
          </a:bodyPr>
          <a:lstStyle/>
          <a:p>
            <a:pPr algn="ctr"/>
            <a:r>
              <a:rPr lang="en-US" sz="6000" b="1" dirty="0">
                <a:effectLst>
                  <a:outerShdw blurRad="50800" dist="38100" dir="2700000" algn="tl" rotWithShape="0">
                    <a:prstClr val="black">
                      <a:alpha val="40000"/>
                    </a:prstClr>
                  </a:outerShdw>
                </a:effectLst>
                <a:latin typeface="Century Gothic" panose="020B0502020202020204" pitchFamily="34" charset="0"/>
              </a:rPr>
              <a:t>LUKE’S PURPOSE</a:t>
            </a:r>
          </a:p>
        </p:txBody>
      </p:sp>
      <p:sp>
        <p:nvSpPr>
          <p:cNvPr id="5" name="TextBox 4">
            <a:extLst>
              <a:ext uri="{FF2B5EF4-FFF2-40B4-BE49-F238E27FC236}">
                <a16:creationId xmlns:a16="http://schemas.microsoft.com/office/drawing/2014/main" id="{273ECAF0-E351-E7F4-B8B7-E00C919C6200}"/>
              </a:ext>
            </a:extLst>
          </p:cNvPr>
          <p:cNvSpPr txBox="1"/>
          <p:nvPr/>
        </p:nvSpPr>
        <p:spPr>
          <a:xfrm>
            <a:off x="339528" y="1302707"/>
            <a:ext cx="11511419" cy="2554545"/>
          </a:xfrm>
          <a:prstGeom prst="rect">
            <a:avLst/>
          </a:prstGeom>
          <a:noFill/>
        </p:spPr>
        <p:txBody>
          <a:bodyPr wrap="square" rtlCol="0">
            <a:spAutoFit/>
          </a:bodyPr>
          <a:lstStyle/>
          <a:p>
            <a:pPr algn="ctr"/>
            <a:r>
              <a:rPr lang="en-US" sz="3200" dirty="0">
                <a:effectLst>
                  <a:outerShdw blurRad="50800" dist="38100" dir="2700000" algn="tl" rotWithShape="0">
                    <a:prstClr val="black">
                      <a:alpha val="40000"/>
                    </a:prstClr>
                  </a:outerShdw>
                </a:effectLst>
                <a:latin typeface="Century Gothic" panose="020B0502020202020204" pitchFamily="34" charset="0"/>
              </a:rPr>
              <a:t>Acts 28:30–31 (ESV) </a:t>
            </a:r>
          </a:p>
          <a:p>
            <a:pPr algn="ctr"/>
            <a:r>
              <a:rPr lang="en-US" sz="3200" u="none" strike="noStrike" baseline="30000" dirty="0">
                <a:effectLst>
                  <a:outerShdw blurRad="50800" dist="38100" dir="2700000" algn="tl" rotWithShape="0">
                    <a:prstClr val="black">
                      <a:alpha val="40000"/>
                    </a:prstClr>
                  </a:outerShdw>
                </a:effectLst>
                <a:latin typeface="Century Gothic" panose="020B0502020202020204" pitchFamily="34" charset="0"/>
              </a:rPr>
              <a:t>30</a:t>
            </a:r>
            <a:r>
              <a:rPr lang="en-US" sz="3200" u="none" strike="noStrike" dirty="0">
                <a:effectLst>
                  <a:outerShdw blurRad="50800" dist="38100" dir="2700000" algn="tl" rotWithShape="0">
                    <a:prstClr val="black">
                      <a:alpha val="40000"/>
                    </a:prstClr>
                  </a:outerShdw>
                </a:effectLst>
                <a:latin typeface="Century Gothic" panose="020B0502020202020204" pitchFamily="34" charset="0"/>
              </a:rPr>
              <a:t> </a:t>
            </a:r>
            <a:r>
              <a:rPr lang="en-US" sz="3200" dirty="0">
                <a:effectLst>
                  <a:outerShdw blurRad="50800" dist="38100" dir="2700000" algn="tl" rotWithShape="0">
                    <a:prstClr val="black">
                      <a:alpha val="40000"/>
                    </a:prstClr>
                  </a:outerShdw>
                </a:effectLst>
                <a:latin typeface="Century Gothic" panose="020B0502020202020204" pitchFamily="34" charset="0"/>
              </a:rPr>
              <a:t>He lived there two whole years at his own expense, and welcomed all who came to him, </a:t>
            </a:r>
            <a:r>
              <a:rPr lang="en-US" sz="3200" u="none" strike="noStrike" baseline="30000" dirty="0">
                <a:effectLst>
                  <a:outerShdw blurRad="50800" dist="38100" dir="2700000" algn="tl" rotWithShape="0">
                    <a:prstClr val="black">
                      <a:alpha val="40000"/>
                    </a:prstClr>
                  </a:outerShdw>
                </a:effectLst>
                <a:latin typeface="Century Gothic" panose="020B0502020202020204" pitchFamily="34" charset="0"/>
              </a:rPr>
              <a:t>31</a:t>
            </a:r>
            <a:r>
              <a:rPr lang="en-US" sz="3200" u="none" strike="noStrike" dirty="0">
                <a:effectLst>
                  <a:outerShdw blurRad="50800" dist="38100" dir="2700000" algn="tl" rotWithShape="0">
                    <a:prstClr val="black">
                      <a:alpha val="40000"/>
                    </a:prstClr>
                  </a:outerShdw>
                </a:effectLst>
                <a:latin typeface="Century Gothic" panose="020B0502020202020204" pitchFamily="34" charset="0"/>
              </a:rPr>
              <a:t> </a:t>
            </a:r>
            <a:r>
              <a:rPr lang="en-US" sz="3200" dirty="0">
                <a:solidFill>
                  <a:schemeClr val="accent1">
                    <a:lumMod val="40000"/>
                    <a:lumOff val="60000"/>
                  </a:schemeClr>
                </a:solidFill>
                <a:effectLst>
                  <a:outerShdw blurRad="50800" dist="38100" dir="2700000" algn="tl" rotWithShape="0">
                    <a:prstClr val="black">
                      <a:alpha val="40000"/>
                    </a:prstClr>
                  </a:outerShdw>
                </a:effectLst>
                <a:latin typeface="Century Gothic" panose="020B0502020202020204" pitchFamily="34" charset="0"/>
              </a:rPr>
              <a:t>proclaiming the kingdom of God</a:t>
            </a:r>
            <a:r>
              <a:rPr lang="en-US" sz="3200" dirty="0">
                <a:effectLst>
                  <a:outerShdw blurRad="50800" dist="38100" dir="2700000" algn="tl" rotWithShape="0">
                    <a:prstClr val="black">
                      <a:alpha val="40000"/>
                    </a:prstClr>
                  </a:outerShdw>
                </a:effectLst>
                <a:latin typeface="Century Gothic" panose="020B0502020202020204" pitchFamily="34" charset="0"/>
              </a:rPr>
              <a:t> and teaching about the Lord Jesus Christ with all boldness and without hindrance. </a:t>
            </a:r>
          </a:p>
        </p:txBody>
      </p:sp>
    </p:spTree>
    <p:extLst>
      <p:ext uri="{BB962C8B-B14F-4D97-AF65-F5344CB8AC3E}">
        <p14:creationId xmlns:p14="http://schemas.microsoft.com/office/powerpoint/2010/main" val="2579009395"/>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ountain range with clouds&#10;&#10;Description automatically generated">
            <a:extLst>
              <a:ext uri="{FF2B5EF4-FFF2-40B4-BE49-F238E27FC236}">
                <a16:creationId xmlns:a16="http://schemas.microsoft.com/office/drawing/2014/main" id="{EEA50E6E-A01F-64E4-9373-486028C6E716}"/>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85029CA-9EC5-B5EC-EDA0-FEFFB4730915}"/>
              </a:ext>
            </a:extLst>
          </p:cNvPr>
          <p:cNvSpPr txBox="1"/>
          <p:nvPr/>
        </p:nvSpPr>
        <p:spPr>
          <a:xfrm>
            <a:off x="0" y="5841055"/>
            <a:ext cx="12190476" cy="1015663"/>
          </a:xfrm>
          <a:prstGeom prst="rect">
            <a:avLst/>
          </a:prstGeom>
          <a:noFill/>
        </p:spPr>
        <p:txBody>
          <a:bodyPr wrap="square" rtlCol="0">
            <a:spAutoFit/>
          </a:bodyPr>
          <a:lstStyle/>
          <a:p>
            <a:pPr algn="ctr"/>
            <a:r>
              <a:rPr lang="en-US" sz="6000" b="1" dirty="0">
                <a:effectLst>
                  <a:outerShdw blurRad="50800" dist="38100" dir="2700000" algn="tl" rotWithShape="0">
                    <a:prstClr val="black">
                      <a:alpha val="40000"/>
                    </a:prstClr>
                  </a:outerShdw>
                </a:effectLst>
                <a:latin typeface="Century Gothic" panose="020B0502020202020204" pitchFamily="34" charset="0"/>
              </a:rPr>
              <a:t>THE KINGDOM OF GOD</a:t>
            </a:r>
          </a:p>
        </p:txBody>
      </p:sp>
      <p:sp>
        <p:nvSpPr>
          <p:cNvPr id="5" name="TextBox 4">
            <a:extLst>
              <a:ext uri="{FF2B5EF4-FFF2-40B4-BE49-F238E27FC236}">
                <a16:creationId xmlns:a16="http://schemas.microsoft.com/office/drawing/2014/main" id="{273ECAF0-E351-E7F4-B8B7-E00C919C6200}"/>
              </a:ext>
            </a:extLst>
          </p:cNvPr>
          <p:cNvSpPr txBox="1"/>
          <p:nvPr/>
        </p:nvSpPr>
        <p:spPr>
          <a:xfrm>
            <a:off x="339528" y="1859340"/>
            <a:ext cx="11511419" cy="1569660"/>
          </a:xfrm>
          <a:prstGeom prst="rect">
            <a:avLst/>
          </a:prstGeom>
          <a:noFill/>
        </p:spPr>
        <p:txBody>
          <a:bodyPr wrap="square" rtlCol="0">
            <a:spAutoFit/>
          </a:bodyPr>
          <a:lstStyle/>
          <a:p>
            <a:pPr algn="ctr"/>
            <a:r>
              <a:rPr lang="en-US" sz="3200" dirty="0">
                <a:effectLst>
                  <a:outerShdw blurRad="50800" dist="38100" dir="2700000" algn="tl" rotWithShape="0">
                    <a:prstClr val="black">
                      <a:alpha val="40000"/>
                    </a:prstClr>
                  </a:outerShdw>
                </a:effectLst>
                <a:latin typeface="Century Gothic" panose="020B0502020202020204" pitchFamily="34" charset="0"/>
              </a:rPr>
              <a:t>Psalm 103:19 (ESV) </a:t>
            </a:r>
          </a:p>
          <a:p>
            <a:pPr algn="ctr"/>
            <a:r>
              <a:rPr lang="en-US" sz="3200" u="none" strike="noStrike" baseline="30000" dirty="0">
                <a:effectLst>
                  <a:outerShdw blurRad="50800" dist="38100" dir="2700000" algn="tl" rotWithShape="0">
                    <a:prstClr val="black">
                      <a:alpha val="40000"/>
                    </a:prstClr>
                  </a:outerShdw>
                </a:effectLst>
                <a:latin typeface="Century Gothic" panose="020B0502020202020204" pitchFamily="34" charset="0"/>
              </a:rPr>
              <a:t>19</a:t>
            </a:r>
            <a:r>
              <a:rPr lang="en-US" sz="3200" u="none" strike="noStrike" dirty="0">
                <a:effectLst>
                  <a:outerShdw blurRad="50800" dist="38100" dir="2700000" algn="tl" rotWithShape="0">
                    <a:prstClr val="black">
                      <a:alpha val="40000"/>
                    </a:prstClr>
                  </a:outerShdw>
                </a:effectLst>
                <a:latin typeface="Century Gothic" panose="020B0502020202020204" pitchFamily="34" charset="0"/>
              </a:rPr>
              <a:t> </a:t>
            </a:r>
            <a:r>
              <a:rPr lang="en-US" sz="3200" dirty="0">
                <a:effectLst>
                  <a:outerShdw blurRad="50800" dist="38100" dir="2700000" algn="tl" rotWithShape="0">
                    <a:prstClr val="black">
                      <a:alpha val="40000"/>
                    </a:prstClr>
                  </a:outerShdw>
                </a:effectLst>
                <a:latin typeface="Century Gothic" panose="020B0502020202020204" pitchFamily="34" charset="0"/>
              </a:rPr>
              <a:t>The </a:t>
            </a:r>
            <a:r>
              <a:rPr lang="en-US" sz="3200" cap="small" dirty="0">
                <a:effectLst>
                  <a:outerShdw blurRad="50800" dist="38100" dir="2700000" algn="tl" rotWithShape="0">
                    <a:prstClr val="black">
                      <a:alpha val="40000"/>
                    </a:prstClr>
                  </a:outerShdw>
                </a:effectLst>
                <a:latin typeface="Century Gothic" panose="020B0502020202020204" pitchFamily="34" charset="0"/>
              </a:rPr>
              <a:t>Lord</a:t>
            </a:r>
            <a:r>
              <a:rPr lang="en-US" sz="3200" dirty="0">
                <a:effectLst>
                  <a:outerShdw blurRad="50800" dist="38100" dir="2700000" algn="tl" rotWithShape="0">
                    <a:prstClr val="black">
                      <a:alpha val="40000"/>
                    </a:prstClr>
                  </a:outerShdw>
                </a:effectLst>
                <a:latin typeface="Century Gothic" panose="020B0502020202020204" pitchFamily="34" charset="0"/>
              </a:rPr>
              <a:t> has established his throne in the heavens, and his kingdom rules over all. </a:t>
            </a:r>
          </a:p>
        </p:txBody>
      </p:sp>
    </p:spTree>
    <p:extLst>
      <p:ext uri="{BB962C8B-B14F-4D97-AF65-F5344CB8AC3E}">
        <p14:creationId xmlns:p14="http://schemas.microsoft.com/office/powerpoint/2010/main" val="105561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2013 - 2022 Theme</Template>
  <TotalTime>86</TotalTime>
  <Words>841</Words>
  <Application>Microsoft Macintosh PowerPoint</Application>
  <PresentationFormat>Widescreen</PresentationFormat>
  <Paragraphs>32</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Calibri Light</vt:lpstr>
      <vt:lpstr>Arial</vt:lpstr>
      <vt:lpstr>Century Gothic</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Creel</dc:creator>
  <cp:lastModifiedBy>Joshua Creel</cp:lastModifiedBy>
  <cp:revision>2</cp:revision>
  <dcterms:created xsi:type="dcterms:W3CDTF">2023-12-01T15:45:09Z</dcterms:created>
  <dcterms:modified xsi:type="dcterms:W3CDTF">2023-12-03T01:35:12Z</dcterms:modified>
</cp:coreProperties>
</file>