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3"/>
    <p:restoredTop sz="94721"/>
  </p:normalViewPr>
  <p:slideViewPr>
    <p:cSldViewPr snapToGrid="0">
      <p:cViewPr varScale="1">
        <p:scale>
          <a:sx n="107" d="100"/>
          <a:sy n="107" d="100"/>
        </p:scale>
        <p:origin x="10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6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2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5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2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5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5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8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9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9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AA2F98B-C8B4-F640-BE1D-DB05C6B64936}" type="datetimeFigureOut">
              <a:rPr lang="en-US" smtClean="0"/>
              <a:t>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9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02617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260788"/>
            <a:ext cx="5970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“that there may be no division in the body, but that the members may have the same care for one another.” (1 Corinthians 12:25, ESV)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694EF-1A0F-0E1F-B7AC-1860E67B9767}"/>
              </a:ext>
            </a:extLst>
          </p:cNvPr>
          <p:cNvSpPr txBox="1"/>
          <p:nvPr/>
        </p:nvSpPr>
        <p:spPr>
          <a:xfrm>
            <a:off x="6221506" y="2260788"/>
            <a:ext cx="5970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“a fin de que </a:t>
            </a:r>
            <a:r>
              <a:rPr lang="en-US" sz="3200" dirty="0" err="1">
                <a:latin typeface="Century Gothic" panose="020B0502020202020204" pitchFamily="34" charset="0"/>
              </a:rPr>
              <a:t>en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el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cuerpo</a:t>
            </a:r>
            <a:r>
              <a:rPr lang="en-US" sz="3200" dirty="0">
                <a:latin typeface="Century Gothic" panose="020B0502020202020204" pitchFamily="34" charset="0"/>
              </a:rPr>
              <a:t> no </a:t>
            </a:r>
            <a:r>
              <a:rPr lang="en-US" sz="3200" dirty="0" err="1">
                <a:latin typeface="Century Gothic" panose="020B0502020202020204" pitchFamily="34" charset="0"/>
              </a:rPr>
              <a:t>haya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división</a:t>
            </a:r>
            <a:r>
              <a:rPr lang="en-US" sz="3200" dirty="0">
                <a:latin typeface="Century Gothic" panose="020B0502020202020204" pitchFamily="34" charset="0"/>
              </a:rPr>
              <a:t>, </a:t>
            </a:r>
            <a:r>
              <a:rPr lang="en-US" sz="3200" dirty="0" err="1">
                <a:latin typeface="Century Gothic" panose="020B0502020202020204" pitchFamily="34" charset="0"/>
              </a:rPr>
              <a:t>sino</a:t>
            </a:r>
            <a:r>
              <a:rPr lang="en-US" sz="3200" dirty="0">
                <a:latin typeface="Century Gothic" panose="020B0502020202020204" pitchFamily="34" charset="0"/>
              </a:rPr>
              <a:t> que </a:t>
            </a:r>
            <a:r>
              <a:rPr lang="en-US" sz="3200" dirty="0" err="1">
                <a:latin typeface="Century Gothic" panose="020B0502020202020204" pitchFamily="34" charset="0"/>
              </a:rPr>
              <a:t>los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miembros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tengan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el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mismo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cuidado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unos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por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otros</a:t>
            </a:r>
            <a:r>
              <a:rPr lang="en-US" sz="3200" dirty="0">
                <a:latin typeface="Century Gothic" panose="020B0502020202020204" pitchFamily="34" charset="0"/>
              </a:rPr>
              <a:t>.” </a:t>
            </a:r>
          </a:p>
          <a:p>
            <a:pPr algn="ctr"/>
            <a:r>
              <a:rPr lang="en-US" sz="3200" dirty="0">
                <a:latin typeface="Century Gothic" panose="020B0502020202020204" pitchFamily="34" charset="0"/>
              </a:rPr>
              <a:t>(1 </a:t>
            </a:r>
            <a:r>
              <a:rPr lang="en-US" sz="3200" dirty="0" err="1">
                <a:latin typeface="Century Gothic" panose="020B0502020202020204" pitchFamily="34" charset="0"/>
              </a:rPr>
              <a:t>Corintios</a:t>
            </a:r>
            <a:r>
              <a:rPr lang="en-US" sz="3200" dirty="0">
                <a:latin typeface="Century Gothic" panose="020B0502020202020204" pitchFamily="34" charset="0"/>
              </a:rPr>
              <a:t> 12:25, LBLA)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9C3752-4336-5E3D-AB9B-6F774E2514D9}"/>
              </a:ext>
            </a:extLst>
          </p:cNvPr>
          <p:cNvCxnSpPr>
            <a:cxnSpLocks/>
          </p:cNvCxnSpPr>
          <p:nvPr/>
        </p:nvCxnSpPr>
        <p:spPr>
          <a:xfrm>
            <a:off x="6096000" y="2260788"/>
            <a:ext cx="0" cy="2554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754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1905505"/>
            <a:ext cx="5970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“For in one Spirit we were all baptized into one body—Jews or Greeks, slaves or free—and all were made to drink of one Spirit</a:t>
            </a:r>
            <a:r>
              <a:rPr lang="en-US"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.” </a:t>
            </a:r>
            <a:br>
              <a:rPr lang="en-US"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 Corinthians 12:13, ESV)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694EF-1A0F-0E1F-B7AC-1860E67B9767}"/>
              </a:ext>
            </a:extLst>
          </p:cNvPr>
          <p:cNvSpPr txBox="1"/>
          <p:nvPr/>
        </p:nvSpPr>
        <p:spPr>
          <a:xfrm>
            <a:off x="6221506" y="1767006"/>
            <a:ext cx="59704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entury Gothic" panose="020B0502020202020204" pitchFamily="34" charset="0"/>
              </a:rPr>
              <a:t>“</a:t>
            </a:r>
            <a:r>
              <a:rPr lang="en-US" sz="3000" dirty="0" err="1">
                <a:latin typeface="Century Gothic" panose="020B0502020202020204" pitchFamily="34" charset="0"/>
              </a:rPr>
              <a:t>Pues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por</a:t>
            </a:r>
            <a:r>
              <a:rPr lang="en-US" sz="3000" dirty="0">
                <a:latin typeface="Century Gothic" panose="020B0502020202020204" pitchFamily="34" charset="0"/>
              </a:rPr>
              <a:t> un </a:t>
            </a:r>
            <a:r>
              <a:rPr lang="en-US" sz="3000" dirty="0" err="1">
                <a:latin typeface="Century Gothic" panose="020B0502020202020204" pitchFamily="34" charset="0"/>
              </a:rPr>
              <a:t>mismo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Espíritu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todos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fuimos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bautizados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en</a:t>
            </a:r>
            <a:r>
              <a:rPr lang="en-US" sz="3000" dirty="0">
                <a:latin typeface="Century Gothic" panose="020B0502020202020204" pitchFamily="34" charset="0"/>
              </a:rPr>
              <a:t> un solo </a:t>
            </a:r>
            <a:r>
              <a:rPr lang="en-US" sz="3000" dirty="0" err="1">
                <a:latin typeface="Century Gothic" panose="020B0502020202020204" pitchFamily="34" charset="0"/>
              </a:rPr>
              <a:t>cuerpo</a:t>
            </a:r>
            <a:r>
              <a:rPr lang="en-US" sz="3000" dirty="0">
                <a:latin typeface="Century Gothic" panose="020B0502020202020204" pitchFamily="34" charset="0"/>
              </a:rPr>
              <a:t>, </a:t>
            </a:r>
            <a:r>
              <a:rPr lang="en-US" sz="3000" dirty="0" err="1">
                <a:latin typeface="Century Gothic" panose="020B0502020202020204" pitchFamily="34" charset="0"/>
              </a:rPr>
              <a:t>ya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judíos</a:t>
            </a:r>
            <a:r>
              <a:rPr lang="en-US" sz="3000" dirty="0">
                <a:latin typeface="Century Gothic" panose="020B0502020202020204" pitchFamily="34" charset="0"/>
              </a:rPr>
              <a:t> o </a:t>
            </a:r>
            <a:r>
              <a:rPr lang="en-US" sz="3000" dirty="0" err="1">
                <a:latin typeface="Century Gothic" panose="020B0502020202020204" pitchFamily="34" charset="0"/>
              </a:rPr>
              <a:t>griegos</a:t>
            </a:r>
            <a:r>
              <a:rPr lang="en-US" sz="3000" dirty="0">
                <a:latin typeface="Century Gothic" panose="020B0502020202020204" pitchFamily="34" charset="0"/>
              </a:rPr>
              <a:t>, </a:t>
            </a:r>
            <a:r>
              <a:rPr lang="en-US" sz="3000" dirty="0" err="1">
                <a:latin typeface="Century Gothic" panose="020B0502020202020204" pitchFamily="34" charset="0"/>
              </a:rPr>
              <a:t>ya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esclavos</a:t>
            </a:r>
            <a:r>
              <a:rPr lang="en-US" sz="3000" dirty="0">
                <a:latin typeface="Century Gothic" panose="020B0502020202020204" pitchFamily="34" charset="0"/>
              </a:rPr>
              <a:t> o </a:t>
            </a:r>
            <a:r>
              <a:rPr lang="en-US" sz="3000" dirty="0" err="1">
                <a:latin typeface="Century Gothic" panose="020B0502020202020204" pitchFamily="34" charset="0"/>
              </a:rPr>
              <a:t>libres</a:t>
            </a:r>
            <a:r>
              <a:rPr lang="en-US" sz="3000" dirty="0">
                <a:latin typeface="Century Gothic" panose="020B0502020202020204" pitchFamily="34" charset="0"/>
              </a:rPr>
              <a:t>, y a </a:t>
            </a:r>
            <a:r>
              <a:rPr lang="en-US" sz="3000" dirty="0" err="1">
                <a:latin typeface="Century Gothic" panose="020B0502020202020204" pitchFamily="34" charset="0"/>
              </a:rPr>
              <a:t>todos</a:t>
            </a:r>
            <a:r>
              <a:rPr lang="en-US" sz="3000" dirty="0">
                <a:latin typeface="Century Gothic" panose="020B0502020202020204" pitchFamily="34" charset="0"/>
              </a:rPr>
              <a:t> se </a:t>
            </a:r>
            <a:r>
              <a:rPr lang="en-US" sz="3000" dirty="0" err="1">
                <a:latin typeface="Century Gothic" panose="020B0502020202020204" pitchFamily="34" charset="0"/>
              </a:rPr>
              <a:t>nos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dio</a:t>
            </a:r>
            <a:r>
              <a:rPr lang="en-US" sz="3000" dirty="0">
                <a:latin typeface="Century Gothic" panose="020B0502020202020204" pitchFamily="34" charset="0"/>
              </a:rPr>
              <a:t> a </a:t>
            </a:r>
            <a:r>
              <a:rPr lang="en-US" sz="3000" dirty="0" err="1">
                <a:latin typeface="Century Gothic" panose="020B0502020202020204" pitchFamily="34" charset="0"/>
              </a:rPr>
              <a:t>beber</a:t>
            </a:r>
            <a:r>
              <a:rPr lang="en-US" sz="3000" dirty="0">
                <a:latin typeface="Century Gothic" panose="020B0502020202020204" pitchFamily="34" charset="0"/>
              </a:rPr>
              <a:t> del </a:t>
            </a:r>
            <a:r>
              <a:rPr lang="en-US" sz="3000" dirty="0" err="1">
                <a:latin typeface="Century Gothic" panose="020B0502020202020204" pitchFamily="34" charset="0"/>
              </a:rPr>
              <a:t>mismo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latin typeface="Century Gothic" panose="020B0502020202020204" pitchFamily="34" charset="0"/>
              </a:rPr>
              <a:t>Espíritu</a:t>
            </a:r>
            <a:r>
              <a:rPr lang="en-US" sz="3000" dirty="0">
                <a:latin typeface="Century Gothic" panose="020B0502020202020204" pitchFamily="34" charset="0"/>
              </a:rPr>
              <a:t>.” </a:t>
            </a:r>
          </a:p>
          <a:p>
            <a:pPr algn="ctr"/>
            <a:r>
              <a:rPr lang="en-US" sz="3000" dirty="0">
                <a:latin typeface="Century Gothic" panose="020B0502020202020204" pitchFamily="34" charset="0"/>
              </a:rPr>
              <a:t>(1 </a:t>
            </a:r>
            <a:r>
              <a:rPr lang="en-US" sz="3000" dirty="0" err="1">
                <a:latin typeface="Century Gothic" panose="020B0502020202020204" pitchFamily="34" charset="0"/>
              </a:rPr>
              <a:t>Corintios</a:t>
            </a:r>
            <a:r>
              <a:rPr lang="en-US" sz="3000" dirty="0">
                <a:latin typeface="Century Gothic" panose="020B0502020202020204" pitchFamily="34" charset="0"/>
              </a:rPr>
              <a:t> 12:13, LBLA)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9C3752-4336-5E3D-AB9B-6F774E2514D9}"/>
              </a:ext>
            </a:extLst>
          </p:cNvPr>
          <p:cNvCxnSpPr>
            <a:cxnSpLocks/>
          </p:cNvCxnSpPr>
          <p:nvPr/>
        </p:nvCxnSpPr>
        <p:spPr>
          <a:xfrm>
            <a:off x="6096000" y="1767006"/>
            <a:ext cx="0" cy="3323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02978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27287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78077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IF AN APOSTLE WROTE TO US…</a:t>
            </a:r>
          </a:p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SI UN APÓSTOL NOS ESCRIBIERA…</a:t>
            </a:r>
          </a:p>
        </p:txBody>
      </p:sp>
    </p:spTree>
    <p:extLst>
      <p:ext uri="{BB962C8B-B14F-4D97-AF65-F5344CB8AC3E}">
        <p14:creationId xmlns:p14="http://schemas.microsoft.com/office/powerpoint/2010/main" val="111328731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281061"/>
            <a:ext cx="5970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“Now 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you are the body of Christ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and individually members of it.” 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Corinthians 12:27,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694EF-1A0F-0E1F-B7AC-1860E67B9767}"/>
              </a:ext>
            </a:extLst>
          </p:cNvPr>
          <p:cNvSpPr txBox="1"/>
          <p:nvPr/>
        </p:nvSpPr>
        <p:spPr>
          <a:xfrm>
            <a:off x="6221508" y="2034841"/>
            <a:ext cx="5970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Ahora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bien, </a:t>
            </a:r>
            <a:r>
              <a:rPr lang="en-US" sz="32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vosotros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sois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cuerpo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de Cristo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y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cada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uno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individualmente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un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miembro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de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él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.” 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12:27, LBLA)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9C3752-4336-5E3D-AB9B-6F774E2514D9}"/>
              </a:ext>
            </a:extLst>
          </p:cNvPr>
          <p:cNvCxnSpPr/>
          <p:nvPr/>
        </p:nvCxnSpPr>
        <p:spPr>
          <a:xfrm>
            <a:off x="6096000" y="1904104"/>
            <a:ext cx="0" cy="2775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18561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78077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THE ISSUE: INSIDERS &amp; OUTSIDERS</a:t>
            </a:r>
          </a:p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 PROBLEMA: INTERNOS y EXTERNOS</a:t>
            </a:r>
          </a:p>
        </p:txBody>
      </p:sp>
    </p:spTree>
    <p:extLst>
      <p:ext uri="{BB962C8B-B14F-4D97-AF65-F5344CB8AC3E}">
        <p14:creationId xmlns:p14="http://schemas.microsoft.com/office/powerpoint/2010/main" val="184878624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78077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Theology: What Do We Know About Christ?</a:t>
            </a:r>
          </a:p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Teología: ¿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Qué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sabemos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acerca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de Cristo?</a:t>
            </a:r>
          </a:p>
        </p:txBody>
      </p:sp>
    </p:spTree>
    <p:extLst>
      <p:ext uri="{BB962C8B-B14F-4D97-AF65-F5344CB8AC3E}">
        <p14:creationId xmlns:p14="http://schemas.microsoft.com/office/powerpoint/2010/main" val="255001438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78077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Application: You Are The Body Of Christ</a:t>
            </a:r>
          </a:p>
          <a:p>
            <a:pPr algn="ctr"/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Aplicación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: Eres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Cuerpo de Cristo</a:t>
            </a:r>
          </a:p>
        </p:txBody>
      </p:sp>
    </p:spTree>
    <p:extLst>
      <p:ext uri="{BB962C8B-B14F-4D97-AF65-F5344CB8AC3E}">
        <p14:creationId xmlns:p14="http://schemas.microsoft.com/office/powerpoint/2010/main" val="157495819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281061"/>
            <a:ext cx="5970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“Now 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you are the body of Christ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and individually members of it.” 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Corinthians 12:27,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694EF-1A0F-0E1F-B7AC-1860E67B9767}"/>
              </a:ext>
            </a:extLst>
          </p:cNvPr>
          <p:cNvSpPr txBox="1"/>
          <p:nvPr/>
        </p:nvSpPr>
        <p:spPr>
          <a:xfrm>
            <a:off x="6221508" y="2034841"/>
            <a:ext cx="5970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Ahora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bien, </a:t>
            </a:r>
            <a:r>
              <a:rPr lang="en-US" sz="32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vosotros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sois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cuerpo</a:t>
            </a: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de Cristo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y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cada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uno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individualmente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un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miembro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de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él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.” 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12:27, LBLA)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9C3752-4336-5E3D-AB9B-6F774E2514D9}"/>
              </a:ext>
            </a:extLst>
          </p:cNvPr>
          <p:cNvCxnSpPr/>
          <p:nvPr/>
        </p:nvCxnSpPr>
        <p:spPr>
          <a:xfrm>
            <a:off x="6096000" y="1904104"/>
            <a:ext cx="0" cy="2775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24421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-1" y="2013916"/>
            <a:ext cx="5970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“For anyone who eats and drinks without discerning the body eats and drinks judgment on himself.” 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Corinthians 11:29, ESV)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694EF-1A0F-0E1F-B7AC-1860E67B9767}"/>
              </a:ext>
            </a:extLst>
          </p:cNvPr>
          <p:cNvSpPr txBox="1"/>
          <p:nvPr/>
        </p:nvSpPr>
        <p:spPr>
          <a:xfrm>
            <a:off x="6221506" y="2090859"/>
            <a:ext cx="5970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Porque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que come y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bebe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sin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discernir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correctamente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cuerpo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Señor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come y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bebe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juicio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para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sí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.” </a:t>
            </a:r>
          </a:p>
          <a:p>
            <a:pPr algn="ctr"/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11:29, LBLA)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9C3752-4336-5E3D-AB9B-6F774E2514D9}"/>
              </a:ext>
            </a:extLst>
          </p:cNvPr>
          <p:cNvCxnSpPr/>
          <p:nvPr/>
        </p:nvCxnSpPr>
        <p:spPr>
          <a:xfrm>
            <a:off x="6096000" y="1904104"/>
            <a:ext cx="0" cy="2775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34636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260788"/>
            <a:ext cx="5970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“To each is given the manifestation of the Spirit for the common good.” 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Corinthians 12:7, ESV)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694EF-1A0F-0E1F-B7AC-1860E67B9767}"/>
              </a:ext>
            </a:extLst>
          </p:cNvPr>
          <p:cNvSpPr txBox="1"/>
          <p:nvPr/>
        </p:nvSpPr>
        <p:spPr>
          <a:xfrm>
            <a:off x="6221506" y="2260788"/>
            <a:ext cx="5970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“Pero 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cada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uno se le da la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manifestación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del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Espíritu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para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bien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común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.” 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12:7, LBLA)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9C3752-4336-5E3D-AB9B-6F774E2514D9}"/>
              </a:ext>
            </a:extLst>
          </p:cNvPr>
          <p:cNvCxnSpPr>
            <a:cxnSpLocks/>
          </p:cNvCxnSpPr>
          <p:nvPr/>
        </p:nvCxnSpPr>
        <p:spPr>
          <a:xfrm>
            <a:off x="6096000" y="2260788"/>
            <a:ext cx="0" cy="21390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75378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398</Words>
  <Application>Microsoft Macintosh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2024-01-12T23:25:55Z</dcterms:created>
  <dcterms:modified xsi:type="dcterms:W3CDTF">2024-01-14T12:51:47Z</dcterms:modified>
</cp:coreProperties>
</file>