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70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1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18"/>
    <p:restoredTop sz="94693"/>
  </p:normalViewPr>
  <p:slideViewPr>
    <p:cSldViewPr snapToGrid="0">
      <p:cViewPr varScale="1">
        <p:scale>
          <a:sx n="82" d="100"/>
          <a:sy n="82" d="100"/>
        </p:scale>
        <p:origin x="9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323-6CD4-9243-87D7-958EE76609C3}" type="datetimeFigureOut">
              <a:rPr lang="en-US" smtClean="0"/>
              <a:t>1/7/24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C59D-45D6-D04E-A848-BFF45C6C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5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323-6CD4-9243-87D7-958EE76609C3}" type="datetimeFigureOut">
              <a:rPr lang="en-US" smtClean="0"/>
              <a:t>1/7/24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C59D-45D6-D04E-A848-BFF45C6C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7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323-6CD4-9243-87D7-958EE76609C3}" type="datetimeFigureOut">
              <a:rPr lang="en-US" smtClean="0"/>
              <a:t>1/7/24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C59D-45D6-D04E-A848-BFF45C6C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89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323-6CD4-9243-87D7-958EE76609C3}" type="datetimeFigureOut">
              <a:rPr lang="en-US" smtClean="0"/>
              <a:t>1/7/24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C59D-45D6-D04E-A848-BFF45C6C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92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323-6CD4-9243-87D7-958EE76609C3}" type="datetimeFigureOut">
              <a:rPr lang="en-US" smtClean="0"/>
              <a:t>1/7/24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C59D-45D6-D04E-A848-BFF45C6C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96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323-6CD4-9243-87D7-958EE76609C3}" type="datetimeFigureOut">
              <a:rPr lang="en-US" smtClean="0"/>
              <a:t>1/7/24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C59D-45D6-D04E-A848-BFF45C6C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4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323-6CD4-9243-87D7-958EE76609C3}" type="datetimeFigureOut">
              <a:rPr lang="en-US" smtClean="0"/>
              <a:t>1/7/24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C59D-45D6-D04E-A848-BFF45C6C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5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323-6CD4-9243-87D7-958EE76609C3}" type="datetimeFigureOut">
              <a:rPr lang="en-US" smtClean="0"/>
              <a:t>1/7/24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C59D-45D6-D04E-A848-BFF45C6C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69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323-6CD4-9243-87D7-958EE76609C3}" type="datetimeFigureOut">
              <a:rPr lang="en-US" smtClean="0"/>
              <a:t>1/7/24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C59D-45D6-D04E-A848-BFF45C6C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1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323-6CD4-9243-87D7-958EE76609C3}" type="datetimeFigureOut">
              <a:rPr lang="en-US" smtClean="0"/>
              <a:t>1/7/24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C59D-45D6-D04E-A848-BFF45C6C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5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B323-6CD4-9243-87D7-958EE76609C3}" type="datetimeFigureOut">
              <a:rPr lang="en-US" smtClean="0"/>
              <a:t>1/7/24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C59D-45D6-D04E-A848-BFF45C6C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9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1B323-6CD4-9243-87D7-958EE76609C3}" type="datetimeFigureOut">
              <a:rPr lang="en-US" smtClean="0"/>
              <a:t>1/7/24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2C59D-45D6-D04E-A848-BFF45C6C2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32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9666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screen with white text&#10;&#10;Description automatically generated">
            <a:extLst>
              <a:ext uri="{FF2B5EF4-FFF2-40B4-BE49-F238E27FC236}">
                <a16:creationId xmlns:a16="http://schemas.microsoft.com/office/drawing/2014/main" id="{BC094584-200B-E606-5398-75CDE1F04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17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F50AA8-A522-CAEA-7108-A09F443FEA48}"/>
              </a:ext>
            </a:extLst>
          </p:cNvPr>
          <p:cNvSpPr/>
          <p:nvPr/>
        </p:nvSpPr>
        <p:spPr>
          <a:xfrm>
            <a:off x="1891430" y="5135671"/>
            <a:ext cx="10300570" cy="1722329"/>
          </a:xfrm>
          <a:prstGeom prst="rect">
            <a:avLst/>
          </a:prstGeom>
          <a:solidFill>
            <a:srgbClr val="1616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B2D5C0-7653-455A-2979-926F4526B071}"/>
              </a:ext>
            </a:extLst>
          </p:cNvPr>
          <p:cNvSpPr txBox="1"/>
          <p:nvPr/>
        </p:nvSpPr>
        <p:spPr>
          <a:xfrm>
            <a:off x="222069" y="378823"/>
            <a:ext cx="574765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Ephesians 1:13–14 (ESV) </a:t>
            </a:r>
          </a:p>
          <a:p>
            <a:r>
              <a:rPr lang="en-US" sz="2800" baseline="30000" dirty="0">
                <a:latin typeface="Century Gothic" panose="020B0502020202020204" pitchFamily="34" charset="0"/>
              </a:rPr>
              <a:t>13</a:t>
            </a:r>
            <a:r>
              <a:rPr lang="en-US" sz="2800" dirty="0">
                <a:latin typeface="Century Gothic" panose="020B0502020202020204" pitchFamily="34" charset="0"/>
              </a:rPr>
              <a:t> In him you also, when you heard the word of truth, the gospel of your salvation, and believed in him, were sealed with the promised Holy Spirit, </a:t>
            </a:r>
            <a:r>
              <a:rPr lang="en-US" sz="2800" baseline="30000" dirty="0">
                <a:latin typeface="Century Gothic" panose="020B0502020202020204" pitchFamily="34" charset="0"/>
              </a:rPr>
              <a:t>14</a:t>
            </a:r>
            <a:r>
              <a:rPr lang="en-US" sz="2800" dirty="0">
                <a:latin typeface="Century Gothic" panose="020B0502020202020204" pitchFamily="34" charset="0"/>
              </a:rPr>
              <a:t> who is the guarantee of our inheritance until we acquire possession of it, to the praise of his glory.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4021D0-9684-66D8-F0BD-A9C12D7DAD09}"/>
              </a:ext>
            </a:extLst>
          </p:cNvPr>
          <p:cNvSpPr txBox="1"/>
          <p:nvPr/>
        </p:nvSpPr>
        <p:spPr>
          <a:xfrm>
            <a:off x="6444343" y="378823"/>
            <a:ext cx="574765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latin typeface="Century Gothic" panose="020B0502020202020204" pitchFamily="34" charset="0"/>
              </a:rPr>
              <a:t>Efesios</a:t>
            </a:r>
            <a:r>
              <a:rPr lang="en-US" sz="2600" dirty="0">
                <a:latin typeface="Century Gothic" panose="020B0502020202020204" pitchFamily="34" charset="0"/>
              </a:rPr>
              <a:t> 1:13–14 (LBLA) </a:t>
            </a:r>
          </a:p>
          <a:p>
            <a:r>
              <a:rPr lang="en-US" sz="2600" baseline="30000" dirty="0">
                <a:latin typeface="Century Gothic" panose="020B0502020202020204" pitchFamily="34" charset="0"/>
              </a:rPr>
              <a:t>13</a:t>
            </a:r>
            <a:r>
              <a:rPr lang="en-US" sz="2600" dirty="0">
                <a:latin typeface="Century Gothic" panose="020B0502020202020204" pitchFamily="34" charset="0"/>
              </a:rPr>
              <a:t> </a:t>
            </a:r>
            <a:r>
              <a:rPr lang="en-US" sz="2600" dirty="0" err="1">
                <a:latin typeface="Century Gothic" panose="020B0502020202020204" pitchFamily="34" charset="0"/>
              </a:rPr>
              <a:t>En</a:t>
            </a:r>
            <a:r>
              <a:rPr lang="en-US" sz="2600" dirty="0">
                <a:latin typeface="Century Gothic" panose="020B0502020202020204" pitchFamily="34" charset="0"/>
              </a:rPr>
              <a:t> </a:t>
            </a:r>
            <a:r>
              <a:rPr lang="en-US" sz="2600" dirty="0" err="1">
                <a:latin typeface="Century Gothic" panose="020B0502020202020204" pitchFamily="34" charset="0"/>
              </a:rPr>
              <a:t>Él</a:t>
            </a:r>
            <a:r>
              <a:rPr lang="en-US" sz="2600" dirty="0">
                <a:latin typeface="Century Gothic" panose="020B0502020202020204" pitchFamily="34" charset="0"/>
              </a:rPr>
              <a:t> </a:t>
            </a:r>
            <a:r>
              <a:rPr lang="en-US" sz="2600" dirty="0" err="1">
                <a:latin typeface="Century Gothic" panose="020B0502020202020204" pitchFamily="34" charset="0"/>
              </a:rPr>
              <a:t>también</a:t>
            </a:r>
            <a:r>
              <a:rPr lang="en-US" sz="2600" dirty="0">
                <a:latin typeface="Century Gothic" panose="020B0502020202020204" pitchFamily="34" charset="0"/>
              </a:rPr>
              <a:t> </a:t>
            </a:r>
            <a:r>
              <a:rPr lang="en-US" sz="2600" dirty="0" err="1">
                <a:latin typeface="Century Gothic" panose="020B0502020202020204" pitchFamily="34" charset="0"/>
              </a:rPr>
              <a:t>vosotros</a:t>
            </a:r>
            <a:r>
              <a:rPr lang="en-US" sz="2600" dirty="0">
                <a:latin typeface="Century Gothic" panose="020B0502020202020204" pitchFamily="34" charset="0"/>
              </a:rPr>
              <a:t>, </a:t>
            </a:r>
            <a:r>
              <a:rPr lang="en-US" sz="2600" dirty="0" err="1">
                <a:latin typeface="Century Gothic" panose="020B0502020202020204" pitchFamily="34" charset="0"/>
              </a:rPr>
              <a:t>después</a:t>
            </a:r>
            <a:r>
              <a:rPr lang="en-US" sz="2600" dirty="0">
                <a:latin typeface="Century Gothic" panose="020B0502020202020204" pitchFamily="34" charset="0"/>
              </a:rPr>
              <a:t> de </a:t>
            </a:r>
            <a:r>
              <a:rPr lang="en-US" sz="2600" dirty="0" err="1">
                <a:latin typeface="Century Gothic" panose="020B0502020202020204" pitchFamily="34" charset="0"/>
              </a:rPr>
              <a:t>escuchar</a:t>
            </a:r>
            <a:r>
              <a:rPr lang="en-US" sz="2600" dirty="0">
                <a:latin typeface="Century Gothic" panose="020B0502020202020204" pitchFamily="34" charset="0"/>
              </a:rPr>
              <a:t> </a:t>
            </a:r>
            <a:r>
              <a:rPr lang="en-US" sz="2600" dirty="0" err="1">
                <a:latin typeface="Century Gothic" panose="020B0502020202020204" pitchFamily="34" charset="0"/>
              </a:rPr>
              <a:t>el</a:t>
            </a:r>
            <a:r>
              <a:rPr lang="en-US" sz="2600" dirty="0">
                <a:latin typeface="Century Gothic" panose="020B0502020202020204" pitchFamily="34" charset="0"/>
              </a:rPr>
              <a:t> </a:t>
            </a:r>
            <a:r>
              <a:rPr lang="en-US" sz="2600" dirty="0" err="1">
                <a:latin typeface="Century Gothic" panose="020B0502020202020204" pitchFamily="34" charset="0"/>
              </a:rPr>
              <a:t>mensaje</a:t>
            </a:r>
            <a:r>
              <a:rPr lang="en-US" sz="2600" dirty="0">
                <a:latin typeface="Century Gothic" panose="020B0502020202020204" pitchFamily="34" charset="0"/>
              </a:rPr>
              <a:t> de la </a:t>
            </a:r>
            <a:r>
              <a:rPr lang="en-US" sz="2600" dirty="0" err="1">
                <a:latin typeface="Century Gothic" panose="020B0502020202020204" pitchFamily="34" charset="0"/>
              </a:rPr>
              <a:t>verdad</a:t>
            </a:r>
            <a:r>
              <a:rPr lang="en-US" sz="2600" dirty="0">
                <a:latin typeface="Century Gothic" panose="020B0502020202020204" pitchFamily="34" charset="0"/>
              </a:rPr>
              <a:t>, </a:t>
            </a:r>
            <a:r>
              <a:rPr lang="en-US" sz="2600" dirty="0" err="1">
                <a:latin typeface="Century Gothic" panose="020B0502020202020204" pitchFamily="34" charset="0"/>
              </a:rPr>
              <a:t>el</a:t>
            </a:r>
            <a:r>
              <a:rPr lang="en-US" sz="2600" dirty="0">
                <a:latin typeface="Century Gothic" panose="020B0502020202020204" pitchFamily="34" charset="0"/>
              </a:rPr>
              <a:t> </a:t>
            </a:r>
            <a:r>
              <a:rPr lang="en-US" sz="2600" dirty="0" err="1">
                <a:latin typeface="Century Gothic" panose="020B0502020202020204" pitchFamily="34" charset="0"/>
              </a:rPr>
              <a:t>evangelio</a:t>
            </a:r>
            <a:r>
              <a:rPr lang="en-US" sz="2600" dirty="0">
                <a:latin typeface="Century Gothic" panose="020B0502020202020204" pitchFamily="34" charset="0"/>
              </a:rPr>
              <a:t> de </a:t>
            </a:r>
            <a:r>
              <a:rPr lang="en-US" sz="2600" dirty="0" err="1">
                <a:latin typeface="Century Gothic" panose="020B0502020202020204" pitchFamily="34" charset="0"/>
              </a:rPr>
              <a:t>vuestra</a:t>
            </a:r>
            <a:r>
              <a:rPr lang="en-US" sz="2600" dirty="0">
                <a:latin typeface="Century Gothic" panose="020B0502020202020204" pitchFamily="34" charset="0"/>
              </a:rPr>
              <a:t> </a:t>
            </a:r>
            <a:r>
              <a:rPr lang="en-US" sz="2600" dirty="0" err="1">
                <a:latin typeface="Century Gothic" panose="020B0502020202020204" pitchFamily="34" charset="0"/>
              </a:rPr>
              <a:t>salvación</a:t>
            </a:r>
            <a:r>
              <a:rPr lang="en-US" sz="2600" dirty="0">
                <a:latin typeface="Century Gothic" panose="020B0502020202020204" pitchFamily="34" charset="0"/>
              </a:rPr>
              <a:t>, y </a:t>
            </a:r>
            <a:r>
              <a:rPr lang="en-US" sz="2600" dirty="0" err="1">
                <a:latin typeface="Century Gothic" panose="020B0502020202020204" pitchFamily="34" charset="0"/>
              </a:rPr>
              <a:t>habiendo</a:t>
            </a:r>
            <a:r>
              <a:rPr lang="en-US" sz="2600" dirty="0">
                <a:latin typeface="Century Gothic" panose="020B0502020202020204" pitchFamily="34" charset="0"/>
              </a:rPr>
              <a:t> </a:t>
            </a:r>
            <a:r>
              <a:rPr lang="en-US" sz="2600" dirty="0" err="1">
                <a:latin typeface="Century Gothic" panose="020B0502020202020204" pitchFamily="34" charset="0"/>
              </a:rPr>
              <a:t>creído</a:t>
            </a:r>
            <a:r>
              <a:rPr lang="en-US" sz="2600" dirty="0">
                <a:latin typeface="Century Gothic" panose="020B0502020202020204" pitchFamily="34" charset="0"/>
              </a:rPr>
              <a:t>, </a:t>
            </a:r>
            <a:r>
              <a:rPr lang="en-US" sz="2600" dirty="0" err="1">
                <a:latin typeface="Century Gothic" panose="020B0502020202020204" pitchFamily="34" charset="0"/>
              </a:rPr>
              <a:t>fuisteis</a:t>
            </a:r>
            <a:r>
              <a:rPr lang="en-US" sz="2600" dirty="0">
                <a:latin typeface="Century Gothic" panose="020B0502020202020204" pitchFamily="34" charset="0"/>
              </a:rPr>
              <a:t> </a:t>
            </a:r>
            <a:r>
              <a:rPr lang="en-US" sz="2600" dirty="0" err="1">
                <a:latin typeface="Century Gothic" panose="020B0502020202020204" pitchFamily="34" charset="0"/>
              </a:rPr>
              <a:t>sellados</a:t>
            </a:r>
            <a:r>
              <a:rPr lang="en-US" sz="2600" dirty="0">
                <a:latin typeface="Century Gothic" panose="020B0502020202020204" pitchFamily="34" charset="0"/>
              </a:rPr>
              <a:t> </a:t>
            </a:r>
            <a:r>
              <a:rPr lang="en-US" sz="2600" dirty="0" err="1">
                <a:latin typeface="Century Gothic" panose="020B0502020202020204" pitchFamily="34" charset="0"/>
              </a:rPr>
              <a:t>en</a:t>
            </a:r>
            <a:r>
              <a:rPr lang="en-US" sz="2600" dirty="0">
                <a:latin typeface="Century Gothic" panose="020B0502020202020204" pitchFamily="34" charset="0"/>
              </a:rPr>
              <a:t> </a:t>
            </a:r>
            <a:r>
              <a:rPr lang="en-US" sz="2600" dirty="0" err="1">
                <a:latin typeface="Century Gothic" panose="020B0502020202020204" pitchFamily="34" charset="0"/>
              </a:rPr>
              <a:t>Él</a:t>
            </a:r>
            <a:r>
              <a:rPr lang="en-US" sz="2600" dirty="0">
                <a:latin typeface="Century Gothic" panose="020B0502020202020204" pitchFamily="34" charset="0"/>
              </a:rPr>
              <a:t> con </a:t>
            </a:r>
            <a:r>
              <a:rPr lang="en-US" sz="2600" dirty="0" err="1">
                <a:latin typeface="Century Gothic" panose="020B0502020202020204" pitchFamily="34" charset="0"/>
              </a:rPr>
              <a:t>el</a:t>
            </a:r>
            <a:r>
              <a:rPr lang="en-US" sz="2600" dirty="0">
                <a:latin typeface="Century Gothic" panose="020B0502020202020204" pitchFamily="34" charset="0"/>
              </a:rPr>
              <a:t> </a:t>
            </a:r>
            <a:r>
              <a:rPr lang="en-US" sz="2600" dirty="0" err="1">
                <a:latin typeface="Century Gothic" panose="020B0502020202020204" pitchFamily="34" charset="0"/>
              </a:rPr>
              <a:t>Espíritu</a:t>
            </a:r>
            <a:r>
              <a:rPr lang="en-US" sz="2600" dirty="0">
                <a:latin typeface="Century Gothic" panose="020B0502020202020204" pitchFamily="34" charset="0"/>
              </a:rPr>
              <a:t> Santo de la </a:t>
            </a:r>
            <a:r>
              <a:rPr lang="en-US" sz="2600" dirty="0" err="1">
                <a:latin typeface="Century Gothic" panose="020B0502020202020204" pitchFamily="34" charset="0"/>
              </a:rPr>
              <a:t>promesa</a:t>
            </a:r>
            <a:r>
              <a:rPr lang="en-US" sz="2600" dirty="0">
                <a:latin typeface="Century Gothic" panose="020B0502020202020204" pitchFamily="34" charset="0"/>
              </a:rPr>
              <a:t>, </a:t>
            </a:r>
            <a:r>
              <a:rPr lang="en-US" sz="2600" baseline="30000" dirty="0">
                <a:latin typeface="Century Gothic" panose="020B0502020202020204" pitchFamily="34" charset="0"/>
              </a:rPr>
              <a:t>14</a:t>
            </a:r>
            <a:r>
              <a:rPr lang="en-US" sz="2600" dirty="0">
                <a:latin typeface="Century Gothic" panose="020B0502020202020204" pitchFamily="34" charset="0"/>
              </a:rPr>
              <a:t> que </a:t>
            </a:r>
            <a:r>
              <a:rPr lang="en-US" sz="2600" dirty="0" err="1">
                <a:latin typeface="Century Gothic" panose="020B0502020202020204" pitchFamily="34" charset="0"/>
              </a:rPr>
              <a:t>nos</a:t>
            </a:r>
            <a:r>
              <a:rPr lang="en-US" sz="2600" dirty="0">
                <a:latin typeface="Century Gothic" panose="020B0502020202020204" pitchFamily="34" charset="0"/>
              </a:rPr>
              <a:t> es dado </a:t>
            </a:r>
            <a:r>
              <a:rPr lang="en-US" sz="2600" dirty="0" err="1">
                <a:latin typeface="Century Gothic" panose="020B0502020202020204" pitchFamily="34" charset="0"/>
              </a:rPr>
              <a:t>como</a:t>
            </a:r>
            <a:r>
              <a:rPr lang="en-US" sz="2600" dirty="0">
                <a:latin typeface="Century Gothic" panose="020B0502020202020204" pitchFamily="34" charset="0"/>
              </a:rPr>
              <a:t> </a:t>
            </a:r>
            <a:r>
              <a:rPr lang="en-US" sz="2600" dirty="0" err="1">
                <a:latin typeface="Century Gothic" panose="020B0502020202020204" pitchFamily="34" charset="0"/>
              </a:rPr>
              <a:t>garantía</a:t>
            </a:r>
            <a:r>
              <a:rPr lang="en-US" sz="2600" dirty="0">
                <a:latin typeface="Century Gothic" panose="020B0502020202020204" pitchFamily="34" charset="0"/>
              </a:rPr>
              <a:t> de </a:t>
            </a:r>
            <a:r>
              <a:rPr lang="en-US" sz="2600" dirty="0" err="1">
                <a:latin typeface="Century Gothic" panose="020B0502020202020204" pitchFamily="34" charset="0"/>
              </a:rPr>
              <a:t>nuestra</a:t>
            </a:r>
            <a:r>
              <a:rPr lang="en-US" sz="2600" dirty="0">
                <a:latin typeface="Century Gothic" panose="020B0502020202020204" pitchFamily="34" charset="0"/>
              </a:rPr>
              <a:t> </a:t>
            </a:r>
            <a:r>
              <a:rPr lang="en-US" sz="2600" dirty="0" err="1">
                <a:latin typeface="Century Gothic" panose="020B0502020202020204" pitchFamily="34" charset="0"/>
              </a:rPr>
              <a:t>herencia</a:t>
            </a:r>
            <a:r>
              <a:rPr lang="en-US" sz="2600" dirty="0">
                <a:latin typeface="Century Gothic" panose="020B0502020202020204" pitchFamily="34" charset="0"/>
              </a:rPr>
              <a:t>, con </a:t>
            </a:r>
            <a:r>
              <a:rPr lang="en-US" sz="2600" dirty="0" err="1">
                <a:latin typeface="Century Gothic" panose="020B0502020202020204" pitchFamily="34" charset="0"/>
              </a:rPr>
              <a:t>miras</a:t>
            </a:r>
            <a:r>
              <a:rPr lang="en-US" sz="2600" dirty="0">
                <a:latin typeface="Century Gothic" panose="020B0502020202020204" pitchFamily="34" charset="0"/>
              </a:rPr>
              <a:t> a la </a:t>
            </a:r>
            <a:r>
              <a:rPr lang="en-US" sz="2600" dirty="0" err="1">
                <a:latin typeface="Century Gothic" panose="020B0502020202020204" pitchFamily="34" charset="0"/>
              </a:rPr>
              <a:t>redención</a:t>
            </a:r>
            <a:r>
              <a:rPr lang="en-US" sz="2600" dirty="0">
                <a:latin typeface="Century Gothic" panose="020B0502020202020204" pitchFamily="34" charset="0"/>
              </a:rPr>
              <a:t> de la </a:t>
            </a:r>
            <a:r>
              <a:rPr lang="en-US" sz="2600" dirty="0" err="1">
                <a:latin typeface="Century Gothic" panose="020B0502020202020204" pitchFamily="34" charset="0"/>
              </a:rPr>
              <a:t>posesión</a:t>
            </a:r>
            <a:r>
              <a:rPr lang="en-US" sz="2600" dirty="0">
                <a:latin typeface="Century Gothic" panose="020B0502020202020204" pitchFamily="34" charset="0"/>
              </a:rPr>
              <a:t> </a:t>
            </a:r>
            <a:r>
              <a:rPr lang="en-US" sz="2600" dirty="0" err="1">
                <a:latin typeface="Century Gothic" panose="020B0502020202020204" pitchFamily="34" charset="0"/>
              </a:rPr>
              <a:t>adquirida</a:t>
            </a:r>
            <a:r>
              <a:rPr lang="en-US" sz="2600" dirty="0">
                <a:latin typeface="Century Gothic" panose="020B0502020202020204" pitchFamily="34" charset="0"/>
              </a:rPr>
              <a:t> de Dios, para </a:t>
            </a:r>
            <a:r>
              <a:rPr lang="en-US" sz="2600" dirty="0" err="1">
                <a:latin typeface="Century Gothic" panose="020B0502020202020204" pitchFamily="34" charset="0"/>
              </a:rPr>
              <a:t>alabanza</a:t>
            </a:r>
            <a:r>
              <a:rPr lang="en-US" sz="2600" dirty="0">
                <a:latin typeface="Century Gothic" panose="020B0502020202020204" pitchFamily="34" charset="0"/>
              </a:rPr>
              <a:t> de </a:t>
            </a:r>
            <a:r>
              <a:rPr lang="en-US" sz="2600" dirty="0" err="1">
                <a:latin typeface="Century Gothic" panose="020B0502020202020204" pitchFamily="34" charset="0"/>
              </a:rPr>
              <a:t>su</a:t>
            </a:r>
            <a:r>
              <a:rPr lang="en-US" sz="2600" dirty="0">
                <a:latin typeface="Century Gothic" panose="020B0502020202020204" pitchFamily="34" charset="0"/>
              </a:rPr>
              <a:t> gloria. 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4B4F440-56BE-D11F-E4B4-149A1D80C233}"/>
              </a:ext>
            </a:extLst>
          </p:cNvPr>
          <p:cNvCxnSpPr>
            <a:cxnSpLocks/>
          </p:cNvCxnSpPr>
          <p:nvPr/>
        </p:nvCxnSpPr>
        <p:spPr>
          <a:xfrm>
            <a:off x="6096000" y="248194"/>
            <a:ext cx="0" cy="48874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DC2EDDD-27A8-8F43-A7B3-42D460BB9FF2}"/>
              </a:ext>
            </a:extLst>
          </p:cNvPr>
          <p:cNvSpPr txBox="1"/>
          <p:nvPr/>
        </p:nvSpPr>
        <p:spPr>
          <a:xfrm>
            <a:off x="1891430" y="5288949"/>
            <a:ext cx="10300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entury Gothic" panose="020B0502020202020204" pitchFamily="34" charset="0"/>
              </a:rPr>
              <a:t>GOD’S VIEW OF THE CHURCH</a:t>
            </a:r>
          </a:p>
          <a:p>
            <a:r>
              <a:rPr lang="en-US" sz="4000" dirty="0">
                <a:latin typeface="Century Gothic" panose="020B0502020202020204" pitchFamily="34" charset="0"/>
              </a:rPr>
              <a:t>LA VISIÓN DE DIOS SOBRE LA IGLESIA</a:t>
            </a:r>
          </a:p>
        </p:txBody>
      </p:sp>
    </p:spTree>
    <p:extLst>
      <p:ext uri="{BB962C8B-B14F-4D97-AF65-F5344CB8AC3E}">
        <p14:creationId xmlns:p14="http://schemas.microsoft.com/office/powerpoint/2010/main" val="40203683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screen with white text&#10;&#10;Description automatically generated">
            <a:extLst>
              <a:ext uri="{FF2B5EF4-FFF2-40B4-BE49-F238E27FC236}">
                <a16:creationId xmlns:a16="http://schemas.microsoft.com/office/drawing/2014/main" id="{BC094584-200B-E606-5398-75CDE1F04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17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F50AA8-A522-CAEA-7108-A09F443FEA48}"/>
              </a:ext>
            </a:extLst>
          </p:cNvPr>
          <p:cNvSpPr/>
          <p:nvPr/>
        </p:nvSpPr>
        <p:spPr>
          <a:xfrm>
            <a:off x="1891430" y="5135671"/>
            <a:ext cx="10300570" cy="1722329"/>
          </a:xfrm>
          <a:prstGeom prst="rect">
            <a:avLst/>
          </a:prstGeom>
          <a:solidFill>
            <a:srgbClr val="1616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C2EDDD-27A8-8F43-A7B3-42D460BB9FF2}"/>
              </a:ext>
            </a:extLst>
          </p:cNvPr>
          <p:cNvSpPr txBox="1"/>
          <p:nvPr/>
        </p:nvSpPr>
        <p:spPr>
          <a:xfrm>
            <a:off x="1891430" y="5288949"/>
            <a:ext cx="10300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entury Gothic" panose="020B0502020202020204" pitchFamily="34" charset="0"/>
              </a:rPr>
              <a:t>WHY DOES GOD HAVE THIS VIEW?</a:t>
            </a:r>
          </a:p>
          <a:p>
            <a:r>
              <a:rPr lang="en-US" sz="4000" dirty="0">
                <a:latin typeface="Century Gothic" panose="020B0502020202020204" pitchFamily="34" charset="0"/>
              </a:rPr>
              <a:t>¿POR QUÉ DIOS TIENE ESTA OPINIÓN?</a:t>
            </a:r>
          </a:p>
        </p:txBody>
      </p:sp>
    </p:spTree>
    <p:extLst>
      <p:ext uri="{BB962C8B-B14F-4D97-AF65-F5344CB8AC3E}">
        <p14:creationId xmlns:p14="http://schemas.microsoft.com/office/powerpoint/2010/main" val="32327408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screen with white text&#10;&#10;Description automatically generated">
            <a:extLst>
              <a:ext uri="{FF2B5EF4-FFF2-40B4-BE49-F238E27FC236}">
                <a16:creationId xmlns:a16="http://schemas.microsoft.com/office/drawing/2014/main" id="{BC094584-200B-E606-5398-75CDE1F04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17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F50AA8-A522-CAEA-7108-A09F443FEA48}"/>
              </a:ext>
            </a:extLst>
          </p:cNvPr>
          <p:cNvSpPr/>
          <p:nvPr/>
        </p:nvSpPr>
        <p:spPr>
          <a:xfrm>
            <a:off x="1891430" y="5135671"/>
            <a:ext cx="10300570" cy="1722329"/>
          </a:xfrm>
          <a:prstGeom prst="rect">
            <a:avLst/>
          </a:prstGeom>
          <a:solidFill>
            <a:srgbClr val="1616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B2D5C0-7653-455A-2979-926F4526B071}"/>
              </a:ext>
            </a:extLst>
          </p:cNvPr>
          <p:cNvSpPr txBox="1"/>
          <p:nvPr/>
        </p:nvSpPr>
        <p:spPr>
          <a:xfrm>
            <a:off x="222069" y="378823"/>
            <a:ext cx="574765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Ephesians 1:3 (ESV) </a:t>
            </a:r>
          </a:p>
          <a:p>
            <a:r>
              <a:rPr lang="en-US" sz="2800" baseline="30000" dirty="0">
                <a:latin typeface="Century Gothic" panose="020B0502020202020204" pitchFamily="34" charset="0"/>
              </a:rPr>
              <a:t>3</a:t>
            </a:r>
            <a:r>
              <a:rPr lang="en-US" sz="2800" dirty="0">
                <a:latin typeface="Century Gothic" panose="020B0502020202020204" pitchFamily="34" charset="0"/>
              </a:rPr>
              <a:t> Blessed be the God and Father of our Lord Jesus Christ, who has blessed us in Christ with every spiritual blessing in the heavenly places, </a:t>
            </a:r>
          </a:p>
          <a:p>
            <a:r>
              <a:rPr lang="en-US" sz="2800" dirty="0">
                <a:latin typeface="Century Gothic" panose="020B0502020202020204" pitchFamily="34" charset="0"/>
              </a:rPr>
              <a:t>Ephesians 2:6 (ESV) </a:t>
            </a:r>
          </a:p>
          <a:p>
            <a:r>
              <a:rPr lang="en-US" sz="2800" baseline="30000" dirty="0">
                <a:latin typeface="Century Gothic" panose="020B0502020202020204" pitchFamily="34" charset="0"/>
              </a:rPr>
              <a:t>6</a:t>
            </a:r>
            <a:r>
              <a:rPr lang="en-US" sz="2800" dirty="0">
                <a:latin typeface="Century Gothic" panose="020B0502020202020204" pitchFamily="34" charset="0"/>
              </a:rPr>
              <a:t> and raised us up with him and seated us with him in the heavenly places in Christ Jesus,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4021D0-9684-66D8-F0BD-A9C12D7DAD09}"/>
              </a:ext>
            </a:extLst>
          </p:cNvPr>
          <p:cNvSpPr txBox="1"/>
          <p:nvPr/>
        </p:nvSpPr>
        <p:spPr>
          <a:xfrm>
            <a:off x="6444343" y="378823"/>
            <a:ext cx="574765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Century Gothic" panose="020B0502020202020204" pitchFamily="34" charset="0"/>
              </a:rPr>
              <a:t>Efesios</a:t>
            </a:r>
            <a:r>
              <a:rPr lang="en-US" sz="2800" dirty="0">
                <a:latin typeface="Century Gothic" panose="020B0502020202020204" pitchFamily="34" charset="0"/>
              </a:rPr>
              <a:t> 1:3 (LBLA) </a:t>
            </a:r>
          </a:p>
          <a:p>
            <a:r>
              <a:rPr lang="en-US" sz="2800" baseline="30000" dirty="0">
                <a:latin typeface="Century Gothic" panose="020B0502020202020204" pitchFamily="34" charset="0"/>
              </a:rPr>
              <a:t>3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Bendito</a:t>
            </a:r>
            <a:r>
              <a:rPr lang="en-US" sz="2800" dirty="0">
                <a:latin typeface="Century Gothic" panose="020B0502020202020204" pitchFamily="34" charset="0"/>
              </a:rPr>
              <a:t> sea </a:t>
            </a:r>
            <a:r>
              <a:rPr lang="en-US" sz="2800" dirty="0" err="1">
                <a:latin typeface="Century Gothic" panose="020B0502020202020204" pitchFamily="34" charset="0"/>
              </a:rPr>
              <a:t>el</a:t>
            </a:r>
            <a:r>
              <a:rPr lang="en-US" sz="2800" dirty="0">
                <a:latin typeface="Century Gothic" panose="020B0502020202020204" pitchFamily="34" charset="0"/>
              </a:rPr>
              <a:t> Dios y Padre de </a:t>
            </a:r>
            <a:r>
              <a:rPr lang="en-US" sz="2800" dirty="0" err="1">
                <a:latin typeface="Century Gothic" panose="020B0502020202020204" pitchFamily="34" charset="0"/>
              </a:rPr>
              <a:t>nuestro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Señor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Jesucristo</a:t>
            </a:r>
            <a:r>
              <a:rPr lang="en-US" sz="2800" dirty="0">
                <a:latin typeface="Century Gothic" panose="020B0502020202020204" pitchFamily="34" charset="0"/>
              </a:rPr>
              <a:t>, que </a:t>
            </a:r>
            <a:r>
              <a:rPr lang="en-US" sz="2800" dirty="0" err="1">
                <a:latin typeface="Century Gothic" panose="020B0502020202020204" pitchFamily="34" charset="0"/>
              </a:rPr>
              <a:t>nos</a:t>
            </a:r>
            <a:r>
              <a:rPr lang="en-US" sz="2800" dirty="0">
                <a:latin typeface="Century Gothic" panose="020B0502020202020204" pitchFamily="34" charset="0"/>
              </a:rPr>
              <a:t> ha </a:t>
            </a:r>
            <a:r>
              <a:rPr lang="en-US" sz="2800" dirty="0" err="1">
                <a:latin typeface="Century Gothic" panose="020B0502020202020204" pitchFamily="34" charset="0"/>
              </a:rPr>
              <a:t>bendecido</a:t>
            </a:r>
            <a:r>
              <a:rPr lang="en-US" sz="2800" dirty="0">
                <a:latin typeface="Century Gothic" panose="020B0502020202020204" pitchFamily="34" charset="0"/>
              </a:rPr>
              <a:t> con </a:t>
            </a:r>
            <a:r>
              <a:rPr lang="en-US" sz="2800" dirty="0" err="1">
                <a:latin typeface="Century Gothic" panose="020B0502020202020204" pitchFamily="34" charset="0"/>
              </a:rPr>
              <a:t>toda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bendición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espiritual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en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los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lugares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celestiales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en</a:t>
            </a:r>
            <a:r>
              <a:rPr lang="en-US" sz="2800" dirty="0">
                <a:latin typeface="Century Gothic" panose="020B0502020202020204" pitchFamily="34" charset="0"/>
              </a:rPr>
              <a:t> Cristo, </a:t>
            </a:r>
          </a:p>
          <a:p>
            <a:r>
              <a:rPr lang="en-US" sz="2800" dirty="0" err="1">
                <a:latin typeface="Century Gothic" panose="020B0502020202020204" pitchFamily="34" charset="0"/>
              </a:rPr>
              <a:t>Efesios</a:t>
            </a:r>
            <a:r>
              <a:rPr lang="en-US" sz="2800" dirty="0">
                <a:latin typeface="Century Gothic" panose="020B0502020202020204" pitchFamily="34" charset="0"/>
              </a:rPr>
              <a:t> 2:6 (LBLA) </a:t>
            </a:r>
          </a:p>
          <a:p>
            <a:r>
              <a:rPr lang="en-US" sz="2800" baseline="30000" dirty="0">
                <a:latin typeface="Century Gothic" panose="020B0502020202020204" pitchFamily="34" charset="0"/>
              </a:rPr>
              <a:t>6</a:t>
            </a:r>
            <a:r>
              <a:rPr lang="en-US" sz="2800" dirty="0">
                <a:latin typeface="Century Gothic" panose="020B0502020202020204" pitchFamily="34" charset="0"/>
              </a:rPr>
              <a:t> y con </a:t>
            </a:r>
            <a:r>
              <a:rPr lang="en-US" sz="2800" dirty="0" err="1">
                <a:latin typeface="Century Gothic" panose="020B0502020202020204" pitchFamily="34" charset="0"/>
              </a:rPr>
              <a:t>Él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nos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resucitó</a:t>
            </a:r>
            <a:r>
              <a:rPr lang="en-US" sz="2800" dirty="0">
                <a:latin typeface="Century Gothic" panose="020B0502020202020204" pitchFamily="34" charset="0"/>
              </a:rPr>
              <a:t>, y con </a:t>
            </a:r>
            <a:r>
              <a:rPr lang="en-US" sz="2800" dirty="0" err="1">
                <a:latin typeface="Century Gothic" panose="020B0502020202020204" pitchFamily="34" charset="0"/>
              </a:rPr>
              <a:t>Él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nos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sentó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en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los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lugares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celestiales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en</a:t>
            </a:r>
            <a:r>
              <a:rPr lang="en-US" sz="2800" dirty="0">
                <a:latin typeface="Century Gothic" panose="020B0502020202020204" pitchFamily="34" charset="0"/>
              </a:rPr>
              <a:t> Cristo Jesús, 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4B4F440-56BE-D11F-E4B4-149A1D80C233}"/>
              </a:ext>
            </a:extLst>
          </p:cNvPr>
          <p:cNvCxnSpPr>
            <a:cxnSpLocks/>
          </p:cNvCxnSpPr>
          <p:nvPr/>
        </p:nvCxnSpPr>
        <p:spPr>
          <a:xfrm>
            <a:off x="6096000" y="248194"/>
            <a:ext cx="0" cy="45318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DC2EDDD-27A8-8F43-A7B3-42D460BB9FF2}"/>
              </a:ext>
            </a:extLst>
          </p:cNvPr>
          <p:cNvSpPr txBox="1"/>
          <p:nvPr/>
        </p:nvSpPr>
        <p:spPr>
          <a:xfrm>
            <a:off x="1891430" y="5288949"/>
            <a:ext cx="10300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entury Gothic" panose="020B0502020202020204" pitchFamily="34" charset="0"/>
              </a:rPr>
              <a:t>WHY DOES GOD HAVE THIS VIEW?</a:t>
            </a:r>
          </a:p>
          <a:p>
            <a:r>
              <a:rPr lang="en-US" sz="4000" dirty="0">
                <a:latin typeface="Century Gothic" panose="020B0502020202020204" pitchFamily="34" charset="0"/>
              </a:rPr>
              <a:t>¿POR QUÉ DIOS TIENE ESTA OPINIÓN?</a:t>
            </a:r>
          </a:p>
        </p:txBody>
      </p:sp>
    </p:spTree>
    <p:extLst>
      <p:ext uri="{BB962C8B-B14F-4D97-AF65-F5344CB8AC3E}">
        <p14:creationId xmlns:p14="http://schemas.microsoft.com/office/powerpoint/2010/main" val="17503856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screen with white text&#10;&#10;Description automatically generated">
            <a:extLst>
              <a:ext uri="{FF2B5EF4-FFF2-40B4-BE49-F238E27FC236}">
                <a16:creationId xmlns:a16="http://schemas.microsoft.com/office/drawing/2014/main" id="{BC094584-200B-E606-5398-75CDE1F04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17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F50AA8-A522-CAEA-7108-A09F443FEA48}"/>
              </a:ext>
            </a:extLst>
          </p:cNvPr>
          <p:cNvSpPr/>
          <p:nvPr/>
        </p:nvSpPr>
        <p:spPr>
          <a:xfrm>
            <a:off x="1891430" y="5135671"/>
            <a:ext cx="10300570" cy="1722329"/>
          </a:xfrm>
          <a:prstGeom prst="rect">
            <a:avLst/>
          </a:prstGeom>
          <a:solidFill>
            <a:srgbClr val="1616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B2D5C0-7653-455A-2979-926F4526B071}"/>
              </a:ext>
            </a:extLst>
          </p:cNvPr>
          <p:cNvSpPr txBox="1"/>
          <p:nvPr/>
        </p:nvSpPr>
        <p:spPr>
          <a:xfrm>
            <a:off x="222069" y="378823"/>
            <a:ext cx="5747657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Century Gothic" panose="020B0502020202020204" pitchFamily="34" charset="0"/>
              </a:rPr>
              <a:t>Ephesians 1:1 (ESV) </a:t>
            </a:r>
          </a:p>
          <a:p>
            <a:r>
              <a:rPr lang="en-US" sz="2600" baseline="30000" dirty="0">
                <a:latin typeface="Century Gothic" panose="020B0502020202020204" pitchFamily="34" charset="0"/>
              </a:rPr>
              <a:t>1</a:t>
            </a:r>
            <a:r>
              <a:rPr lang="en-US" sz="2600" dirty="0">
                <a:latin typeface="Century Gothic" panose="020B0502020202020204" pitchFamily="34" charset="0"/>
              </a:rPr>
              <a:t> Paul, an apostle of Christ Jesus by the will of God, To the saints who are in Ephesus, and are faithful in Christ Jesus: </a:t>
            </a:r>
          </a:p>
          <a:p>
            <a:r>
              <a:rPr lang="en-US" sz="2600" dirty="0">
                <a:latin typeface="Century Gothic" panose="020B0502020202020204" pitchFamily="34" charset="0"/>
              </a:rPr>
              <a:t>Ephesians 1:22–23 (ESV) </a:t>
            </a:r>
          </a:p>
          <a:p>
            <a:r>
              <a:rPr lang="en-US" sz="2600" baseline="30000" dirty="0">
                <a:latin typeface="Century Gothic" panose="020B0502020202020204" pitchFamily="34" charset="0"/>
              </a:rPr>
              <a:t>22</a:t>
            </a:r>
            <a:r>
              <a:rPr lang="en-US" sz="2600" dirty="0">
                <a:latin typeface="Century Gothic" panose="020B0502020202020204" pitchFamily="34" charset="0"/>
              </a:rPr>
              <a:t> And he put all things under his feet and gave him as head over all things to the church, </a:t>
            </a:r>
            <a:r>
              <a:rPr lang="en-US" sz="2600" baseline="30000" dirty="0">
                <a:latin typeface="Century Gothic" panose="020B0502020202020204" pitchFamily="34" charset="0"/>
              </a:rPr>
              <a:t>23</a:t>
            </a:r>
            <a:r>
              <a:rPr lang="en-US" sz="2600" dirty="0">
                <a:latin typeface="Century Gothic" panose="020B0502020202020204" pitchFamily="34" charset="0"/>
              </a:rPr>
              <a:t> which is his body, the fullness of him who fills all in all.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4021D0-9684-66D8-F0BD-A9C12D7DAD09}"/>
              </a:ext>
            </a:extLst>
          </p:cNvPr>
          <p:cNvSpPr txBox="1"/>
          <p:nvPr/>
        </p:nvSpPr>
        <p:spPr>
          <a:xfrm>
            <a:off x="6444343" y="378823"/>
            <a:ext cx="5747657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latin typeface="Century Gothic" panose="020B0502020202020204" pitchFamily="34" charset="0"/>
              </a:rPr>
              <a:t>Efesios</a:t>
            </a:r>
            <a:r>
              <a:rPr lang="en-US" sz="2600" dirty="0">
                <a:latin typeface="Century Gothic" panose="020B0502020202020204" pitchFamily="34" charset="0"/>
              </a:rPr>
              <a:t> 1:1 (LBLA) </a:t>
            </a:r>
          </a:p>
          <a:p>
            <a:r>
              <a:rPr lang="en-US" sz="2600" baseline="30000" dirty="0">
                <a:latin typeface="Century Gothic" panose="020B0502020202020204" pitchFamily="34" charset="0"/>
              </a:rPr>
              <a:t>1</a:t>
            </a:r>
            <a:r>
              <a:rPr lang="en-US" sz="2600" dirty="0">
                <a:latin typeface="Century Gothic" panose="020B0502020202020204" pitchFamily="34" charset="0"/>
              </a:rPr>
              <a:t> Pablo, </a:t>
            </a:r>
            <a:r>
              <a:rPr lang="en-US" sz="2600" dirty="0" err="1">
                <a:latin typeface="Century Gothic" panose="020B0502020202020204" pitchFamily="34" charset="0"/>
              </a:rPr>
              <a:t>apóstol</a:t>
            </a:r>
            <a:r>
              <a:rPr lang="en-US" sz="2600" dirty="0">
                <a:latin typeface="Century Gothic" panose="020B0502020202020204" pitchFamily="34" charset="0"/>
              </a:rPr>
              <a:t> de Cristo Jesús </a:t>
            </a:r>
            <a:r>
              <a:rPr lang="en-US" sz="2600" dirty="0" err="1">
                <a:latin typeface="Century Gothic" panose="020B0502020202020204" pitchFamily="34" charset="0"/>
              </a:rPr>
              <a:t>por</a:t>
            </a:r>
            <a:r>
              <a:rPr lang="en-US" sz="2600" dirty="0">
                <a:latin typeface="Century Gothic" panose="020B0502020202020204" pitchFamily="34" charset="0"/>
              </a:rPr>
              <a:t> la </a:t>
            </a:r>
            <a:r>
              <a:rPr lang="en-US" sz="2600" dirty="0" err="1">
                <a:latin typeface="Century Gothic" panose="020B0502020202020204" pitchFamily="34" charset="0"/>
              </a:rPr>
              <a:t>voluntad</a:t>
            </a:r>
            <a:r>
              <a:rPr lang="en-US" sz="2600" dirty="0">
                <a:latin typeface="Century Gothic" panose="020B0502020202020204" pitchFamily="34" charset="0"/>
              </a:rPr>
              <a:t> de Dios: A </a:t>
            </a:r>
            <a:r>
              <a:rPr lang="en-US" sz="2600" dirty="0" err="1">
                <a:latin typeface="Century Gothic" panose="020B0502020202020204" pitchFamily="34" charset="0"/>
              </a:rPr>
              <a:t>los</a:t>
            </a:r>
            <a:r>
              <a:rPr lang="en-US" sz="2600" dirty="0">
                <a:latin typeface="Century Gothic" panose="020B0502020202020204" pitchFamily="34" charset="0"/>
              </a:rPr>
              <a:t> santos que </a:t>
            </a:r>
            <a:r>
              <a:rPr lang="en-US" sz="2600" dirty="0" err="1">
                <a:latin typeface="Century Gothic" panose="020B0502020202020204" pitchFamily="34" charset="0"/>
              </a:rPr>
              <a:t>están</a:t>
            </a:r>
            <a:r>
              <a:rPr lang="en-US" sz="2600" dirty="0">
                <a:latin typeface="Century Gothic" panose="020B0502020202020204" pitchFamily="34" charset="0"/>
              </a:rPr>
              <a:t> </a:t>
            </a:r>
            <a:r>
              <a:rPr lang="en-US" sz="2600" dirty="0" err="1">
                <a:latin typeface="Century Gothic" panose="020B0502020202020204" pitchFamily="34" charset="0"/>
              </a:rPr>
              <a:t>en</a:t>
            </a:r>
            <a:r>
              <a:rPr lang="en-US" sz="2600" dirty="0">
                <a:latin typeface="Century Gothic" panose="020B0502020202020204" pitchFamily="34" charset="0"/>
              </a:rPr>
              <a:t> </a:t>
            </a:r>
            <a:r>
              <a:rPr lang="en-US" sz="2600" dirty="0" err="1">
                <a:latin typeface="Century Gothic" panose="020B0502020202020204" pitchFamily="34" charset="0"/>
              </a:rPr>
              <a:t>Efeso</a:t>
            </a:r>
            <a:r>
              <a:rPr lang="en-US" sz="2600" dirty="0">
                <a:latin typeface="Century Gothic" panose="020B0502020202020204" pitchFamily="34" charset="0"/>
              </a:rPr>
              <a:t> y que son </a:t>
            </a:r>
            <a:r>
              <a:rPr lang="en-US" sz="2600" dirty="0" err="1">
                <a:latin typeface="Century Gothic" panose="020B0502020202020204" pitchFamily="34" charset="0"/>
              </a:rPr>
              <a:t>fieles</a:t>
            </a:r>
            <a:r>
              <a:rPr lang="en-US" sz="2600" dirty="0">
                <a:latin typeface="Century Gothic" panose="020B0502020202020204" pitchFamily="34" charset="0"/>
              </a:rPr>
              <a:t> </a:t>
            </a:r>
            <a:r>
              <a:rPr lang="en-US" sz="2600" dirty="0" err="1">
                <a:latin typeface="Century Gothic" panose="020B0502020202020204" pitchFamily="34" charset="0"/>
              </a:rPr>
              <a:t>en</a:t>
            </a:r>
            <a:r>
              <a:rPr lang="en-US" sz="2600" dirty="0">
                <a:latin typeface="Century Gothic" panose="020B0502020202020204" pitchFamily="34" charset="0"/>
              </a:rPr>
              <a:t> Cristo Jesús: </a:t>
            </a:r>
          </a:p>
          <a:p>
            <a:r>
              <a:rPr lang="en-US" sz="2600" dirty="0" err="1">
                <a:latin typeface="Century Gothic" panose="020B0502020202020204" pitchFamily="34" charset="0"/>
              </a:rPr>
              <a:t>Efesios</a:t>
            </a:r>
            <a:r>
              <a:rPr lang="en-US" sz="2600" dirty="0">
                <a:latin typeface="Century Gothic" panose="020B0502020202020204" pitchFamily="34" charset="0"/>
              </a:rPr>
              <a:t> 1:22–23 (LBLA) </a:t>
            </a:r>
          </a:p>
          <a:p>
            <a:r>
              <a:rPr lang="en-US" sz="2600" baseline="30000" dirty="0">
                <a:latin typeface="Century Gothic" panose="020B0502020202020204" pitchFamily="34" charset="0"/>
              </a:rPr>
              <a:t>22</a:t>
            </a:r>
            <a:r>
              <a:rPr lang="en-US" sz="2600" dirty="0">
                <a:latin typeface="Century Gothic" panose="020B0502020202020204" pitchFamily="34" charset="0"/>
              </a:rPr>
              <a:t> Y </a:t>
            </a:r>
            <a:r>
              <a:rPr lang="en-US" sz="2600" dirty="0" err="1">
                <a:latin typeface="Century Gothic" panose="020B0502020202020204" pitchFamily="34" charset="0"/>
              </a:rPr>
              <a:t>todo</a:t>
            </a:r>
            <a:r>
              <a:rPr lang="en-US" sz="2600" dirty="0">
                <a:latin typeface="Century Gothic" panose="020B0502020202020204" pitchFamily="34" charset="0"/>
              </a:rPr>
              <a:t> </a:t>
            </a:r>
            <a:r>
              <a:rPr lang="en-US" sz="2600" dirty="0" err="1">
                <a:latin typeface="Century Gothic" panose="020B0502020202020204" pitchFamily="34" charset="0"/>
              </a:rPr>
              <a:t>sometió</a:t>
            </a:r>
            <a:r>
              <a:rPr lang="en-US" sz="2600" dirty="0">
                <a:latin typeface="Century Gothic" panose="020B0502020202020204" pitchFamily="34" charset="0"/>
              </a:rPr>
              <a:t> bajo sus pies, y a </a:t>
            </a:r>
            <a:r>
              <a:rPr lang="en-US" sz="2600" dirty="0" err="1">
                <a:latin typeface="Century Gothic" panose="020B0502020202020204" pitchFamily="34" charset="0"/>
              </a:rPr>
              <a:t>Él</a:t>
            </a:r>
            <a:r>
              <a:rPr lang="en-US" sz="2600" dirty="0">
                <a:latin typeface="Century Gothic" panose="020B0502020202020204" pitchFamily="34" charset="0"/>
              </a:rPr>
              <a:t> lo </a:t>
            </a:r>
            <a:r>
              <a:rPr lang="en-US" sz="2600" dirty="0" err="1">
                <a:latin typeface="Century Gothic" panose="020B0502020202020204" pitchFamily="34" charset="0"/>
              </a:rPr>
              <a:t>dio</a:t>
            </a:r>
            <a:r>
              <a:rPr lang="en-US" sz="2600" dirty="0">
                <a:latin typeface="Century Gothic" panose="020B0502020202020204" pitchFamily="34" charset="0"/>
              </a:rPr>
              <a:t> </a:t>
            </a:r>
            <a:r>
              <a:rPr lang="en-US" sz="2600" dirty="0" err="1">
                <a:latin typeface="Century Gothic" panose="020B0502020202020204" pitchFamily="34" charset="0"/>
              </a:rPr>
              <a:t>por</a:t>
            </a:r>
            <a:r>
              <a:rPr lang="en-US" sz="2600" dirty="0">
                <a:latin typeface="Century Gothic" panose="020B0502020202020204" pitchFamily="34" charset="0"/>
              </a:rPr>
              <a:t> cabeza </a:t>
            </a:r>
            <a:r>
              <a:rPr lang="en-US" sz="2600" dirty="0" err="1">
                <a:latin typeface="Century Gothic" panose="020B0502020202020204" pitchFamily="34" charset="0"/>
              </a:rPr>
              <a:t>sobre</a:t>
            </a:r>
            <a:r>
              <a:rPr lang="en-US" sz="2600" dirty="0">
                <a:latin typeface="Century Gothic" panose="020B0502020202020204" pitchFamily="34" charset="0"/>
              </a:rPr>
              <a:t> </a:t>
            </a:r>
            <a:r>
              <a:rPr lang="en-US" sz="2600" dirty="0" err="1">
                <a:latin typeface="Century Gothic" panose="020B0502020202020204" pitchFamily="34" charset="0"/>
              </a:rPr>
              <a:t>todas</a:t>
            </a:r>
            <a:r>
              <a:rPr lang="en-US" sz="2600" dirty="0">
                <a:latin typeface="Century Gothic" panose="020B0502020202020204" pitchFamily="34" charset="0"/>
              </a:rPr>
              <a:t> las </a:t>
            </a:r>
            <a:r>
              <a:rPr lang="en-US" sz="2600" dirty="0" err="1">
                <a:latin typeface="Century Gothic" panose="020B0502020202020204" pitchFamily="34" charset="0"/>
              </a:rPr>
              <a:t>cosas</a:t>
            </a:r>
            <a:r>
              <a:rPr lang="en-US" sz="2600" dirty="0">
                <a:latin typeface="Century Gothic" panose="020B0502020202020204" pitchFamily="34" charset="0"/>
              </a:rPr>
              <a:t> a la </a:t>
            </a:r>
            <a:r>
              <a:rPr lang="en-US" sz="2600" dirty="0" err="1">
                <a:latin typeface="Century Gothic" panose="020B0502020202020204" pitchFamily="34" charset="0"/>
              </a:rPr>
              <a:t>iglesia</a:t>
            </a:r>
            <a:r>
              <a:rPr lang="en-US" sz="2600" dirty="0">
                <a:latin typeface="Century Gothic" panose="020B0502020202020204" pitchFamily="34" charset="0"/>
              </a:rPr>
              <a:t>, </a:t>
            </a:r>
            <a:r>
              <a:rPr lang="en-US" sz="2600" baseline="30000" dirty="0">
                <a:latin typeface="Century Gothic" panose="020B0502020202020204" pitchFamily="34" charset="0"/>
              </a:rPr>
              <a:t>23</a:t>
            </a:r>
            <a:r>
              <a:rPr lang="en-US" sz="2600" dirty="0">
                <a:latin typeface="Century Gothic" panose="020B0502020202020204" pitchFamily="34" charset="0"/>
              </a:rPr>
              <a:t> la </a:t>
            </a:r>
            <a:r>
              <a:rPr lang="en-US" sz="2600" dirty="0" err="1">
                <a:latin typeface="Century Gothic" panose="020B0502020202020204" pitchFamily="34" charset="0"/>
              </a:rPr>
              <a:t>cual</a:t>
            </a:r>
            <a:r>
              <a:rPr lang="en-US" sz="2600" dirty="0">
                <a:latin typeface="Century Gothic" panose="020B0502020202020204" pitchFamily="34" charset="0"/>
              </a:rPr>
              <a:t> es </a:t>
            </a:r>
            <a:r>
              <a:rPr lang="en-US" sz="2600" dirty="0" err="1">
                <a:latin typeface="Century Gothic" panose="020B0502020202020204" pitchFamily="34" charset="0"/>
              </a:rPr>
              <a:t>su</a:t>
            </a:r>
            <a:r>
              <a:rPr lang="en-US" sz="2600" dirty="0">
                <a:latin typeface="Century Gothic" panose="020B0502020202020204" pitchFamily="34" charset="0"/>
              </a:rPr>
              <a:t> </a:t>
            </a:r>
            <a:r>
              <a:rPr lang="en-US" sz="2600" dirty="0" err="1">
                <a:latin typeface="Century Gothic" panose="020B0502020202020204" pitchFamily="34" charset="0"/>
              </a:rPr>
              <a:t>cuerpo</a:t>
            </a:r>
            <a:r>
              <a:rPr lang="en-US" sz="2600" dirty="0">
                <a:latin typeface="Century Gothic" panose="020B0502020202020204" pitchFamily="34" charset="0"/>
              </a:rPr>
              <a:t>, la </a:t>
            </a:r>
            <a:r>
              <a:rPr lang="en-US" sz="2600" dirty="0" err="1">
                <a:latin typeface="Century Gothic" panose="020B0502020202020204" pitchFamily="34" charset="0"/>
              </a:rPr>
              <a:t>plenitud</a:t>
            </a:r>
            <a:r>
              <a:rPr lang="en-US" sz="2600" dirty="0">
                <a:latin typeface="Century Gothic" panose="020B0502020202020204" pitchFamily="34" charset="0"/>
              </a:rPr>
              <a:t> de </a:t>
            </a:r>
            <a:r>
              <a:rPr lang="en-US" sz="2600" dirty="0" err="1">
                <a:latin typeface="Century Gothic" panose="020B0502020202020204" pitchFamily="34" charset="0"/>
              </a:rPr>
              <a:t>aquel</a:t>
            </a:r>
            <a:r>
              <a:rPr lang="en-US" sz="2600" dirty="0">
                <a:latin typeface="Century Gothic" panose="020B0502020202020204" pitchFamily="34" charset="0"/>
              </a:rPr>
              <a:t> que lo </a:t>
            </a:r>
            <a:r>
              <a:rPr lang="en-US" sz="2600" dirty="0" err="1">
                <a:latin typeface="Century Gothic" panose="020B0502020202020204" pitchFamily="34" charset="0"/>
              </a:rPr>
              <a:t>llena</a:t>
            </a:r>
            <a:r>
              <a:rPr lang="en-US" sz="2600" dirty="0">
                <a:latin typeface="Century Gothic" panose="020B0502020202020204" pitchFamily="34" charset="0"/>
              </a:rPr>
              <a:t> </a:t>
            </a:r>
            <a:r>
              <a:rPr lang="en-US" sz="2600" dirty="0" err="1">
                <a:latin typeface="Century Gothic" panose="020B0502020202020204" pitchFamily="34" charset="0"/>
              </a:rPr>
              <a:t>todo</a:t>
            </a:r>
            <a:r>
              <a:rPr lang="en-US" sz="2600" dirty="0">
                <a:latin typeface="Century Gothic" panose="020B0502020202020204" pitchFamily="34" charset="0"/>
              </a:rPr>
              <a:t> </a:t>
            </a:r>
            <a:r>
              <a:rPr lang="en-US" sz="2600" dirty="0" err="1">
                <a:latin typeface="Century Gothic" panose="020B0502020202020204" pitchFamily="34" charset="0"/>
              </a:rPr>
              <a:t>en</a:t>
            </a:r>
            <a:r>
              <a:rPr lang="en-US" sz="2600" dirty="0">
                <a:latin typeface="Century Gothic" panose="020B0502020202020204" pitchFamily="34" charset="0"/>
              </a:rPr>
              <a:t> </a:t>
            </a:r>
            <a:r>
              <a:rPr lang="en-US" sz="2600" dirty="0" err="1">
                <a:latin typeface="Century Gothic" panose="020B0502020202020204" pitchFamily="34" charset="0"/>
              </a:rPr>
              <a:t>todo</a:t>
            </a:r>
            <a:r>
              <a:rPr lang="en-US" sz="2600" dirty="0">
                <a:latin typeface="Century Gothic" panose="020B0502020202020204" pitchFamily="34" charset="0"/>
              </a:rPr>
              <a:t>. 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4B4F440-56BE-D11F-E4B4-149A1D80C233}"/>
              </a:ext>
            </a:extLst>
          </p:cNvPr>
          <p:cNvCxnSpPr>
            <a:cxnSpLocks/>
          </p:cNvCxnSpPr>
          <p:nvPr/>
        </p:nvCxnSpPr>
        <p:spPr>
          <a:xfrm>
            <a:off x="6096000" y="248194"/>
            <a:ext cx="0" cy="45318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DC2EDDD-27A8-8F43-A7B3-42D460BB9FF2}"/>
              </a:ext>
            </a:extLst>
          </p:cNvPr>
          <p:cNvSpPr txBox="1"/>
          <p:nvPr/>
        </p:nvSpPr>
        <p:spPr>
          <a:xfrm>
            <a:off x="1891430" y="5288949"/>
            <a:ext cx="10300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entury Gothic" panose="020B0502020202020204" pitchFamily="34" charset="0"/>
              </a:rPr>
              <a:t>WHY DOES GOD HAVE THIS VIEW?</a:t>
            </a:r>
          </a:p>
          <a:p>
            <a:r>
              <a:rPr lang="en-US" sz="4000" dirty="0">
                <a:latin typeface="Century Gothic" panose="020B0502020202020204" pitchFamily="34" charset="0"/>
              </a:rPr>
              <a:t>¿POR QUÉ DIOS TIENE ESTA OPINIÓN?</a:t>
            </a:r>
          </a:p>
        </p:txBody>
      </p:sp>
    </p:spTree>
    <p:extLst>
      <p:ext uri="{BB962C8B-B14F-4D97-AF65-F5344CB8AC3E}">
        <p14:creationId xmlns:p14="http://schemas.microsoft.com/office/powerpoint/2010/main" val="34659977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screen with white text&#10;&#10;Description automatically generated">
            <a:extLst>
              <a:ext uri="{FF2B5EF4-FFF2-40B4-BE49-F238E27FC236}">
                <a16:creationId xmlns:a16="http://schemas.microsoft.com/office/drawing/2014/main" id="{BC094584-200B-E606-5398-75CDE1F04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17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F50AA8-A522-CAEA-7108-A09F443FEA48}"/>
              </a:ext>
            </a:extLst>
          </p:cNvPr>
          <p:cNvSpPr/>
          <p:nvPr/>
        </p:nvSpPr>
        <p:spPr>
          <a:xfrm>
            <a:off x="1891430" y="5135671"/>
            <a:ext cx="10300570" cy="1722329"/>
          </a:xfrm>
          <a:prstGeom prst="rect">
            <a:avLst/>
          </a:prstGeom>
          <a:solidFill>
            <a:srgbClr val="1616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C2EDDD-27A8-8F43-A7B3-42D460BB9FF2}"/>
              </a:ext>
            </a:extLst>
          </p:cNvPr>
          <p:cNvSpPr txBox="1"/>
          <p:nvPr/>
        </p:nvSpPr>
        <p:spPr>
          <a:xfrm>
            <a:off x="1891430" y="5288949"/>
            <a:ext cx="10300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entury Gothic" panose="020B0502020202020204" pitchFamily="34" charset="0"/>
              </a:rPr>
              <a:t>LIVING ACCORDING TO HIS VIEW</a:t>
            </a:r>
          </a:p>
          <a:p>
            <a:r>
              <a:rPr lang="en-US" sz="4000" dirty="0">
                <a:latin typeface="Century Gothic" panose="020B0502020202020204" pitchFamily="34" charset="0"/>
              </a:rPr>
              <a:t>VIVIR SEGÚN SU MIRADA	</a:t>
            </a:r>
          </a:p>
        </p:txBody>
      </p:sp>
    </p:spTree>
    <p:extLst>
      <p:ext uri="{BB962C8B-B14F-4D97-AF65-F5344CB8AC3E}">
        <p14:creationId xmlns:p14="http://schemas.microsoft.com/office/powerpoint/2010/main" val="24533113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12253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novating an Old House - Before and After Pictures of Home Restoration">
            <a:extLst>
              <a:ext uri="{FF2B5EF4-FFF2-40B4-BE49-F238E27FC236}">
                <a16:creationId xmlns:a16="http://schemas.microsoft.com/office/drawing/2014/main" id="{6C6E6A88-AFB3-1122-2CAE-5485B6269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12192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BAE59E5-9453-8B90-0FF9-63A34E08B760}"/>
              </a:ext>
            </a:extLst>
          </p:cNvPr>
          <p:cNvSpPr txBox="1"/>
          <p:nvPr/>
        </p:nvSpPr>
        <p:spPr>
          <a:xfrm>
            <a:off x="0" y="5711868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Society’s 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24BA50-44AF-A343-03A6-113FCFB54711}"/>
              </a:ext>
            </a:extLst>
          </p:cNvPr>
          <p:cNvSpPr txBox="1"/>
          <p:nvPr/>
        </p:nvSpPr>
        <p:spPr>
          <a:xfrm>
            <a:off x="6096000" y="5711867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God’s View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55651D-2AE1-6A7B-2566-FFBB86BFA9C1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542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screen with white text&#10;&#10;Description automatically generated">
            <a:extLst>
              <a:ext uri="{FF2B5EF4-FFF2-40B4-BE49-F238E27FC236}">
                <a16:creationId xmlns:a16="http://schemas.microsoft.com/office/drawing/2014/main" id="{BC094584-200B-E606-5398-75CDE1F04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17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F50AA8-A522-CAEA-7108-A09F443FEA48}"/>
              </a:ext>
            </a:extLst>
          </p:cNvPr>
          <p:cNvSpPr/>
          <p:nvPr/>
        </p:nvSpPr>
        <p:spPr>
          <a:xfrm>
            <a:off x="1891430" y="5135671"/>
            <a:ext cx="10300570" cy="1722329"/>
          </a:xfrm>
          <a:prstGeom prst="rect">
            <a:avLst/>
          </a:prstGeom>
          <a:solidFill>
            <a:srgbClr val="1616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B68B66-25A4-F97E-16A7-BC736EF0CE15}"/>
              </a:ext>
            </a:extLst>
          </p:cNvPr>
          <p:cNvSpPr txBox="1"/>
          <p:nvPr/>
        </p:nvSpPr>
        <p:spPr>
          <a:xfrm>
            <a:off x="1891430" y="5288949"/>
            <a:ext cx="10300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entury Gothic" panose="020B0502020202020204" pitchFamily="34" charset="0"/>
              </a:rPr>
              <a:t>GOD’S VIEW OF THE CHURCH</a:t>
            </a:r>
          </a:p>
          <a:p>
            <a:r>
              <a:rPr lang="en-US" sz="4000" dirty="0">
                <a:latin typeface="Century Gothic" panose="020B0502020202020204" pitchFamily="34" charset="0"/>
              </a:rPr>
              <a:t>LA VISIÓN DE DIOS SOBRE LA IGLESIA</a:t>
            </a:r>
          </a:p>
        </p:txBody>
      </p:sp>
    </p:spTree>
    <p:extLst>
      <p:ext uri="{BB962C8B-B14F-4D97-AF65-F5344CB8AC3E}">
        <p14:creationId xmlns:p14="http://schemas.microsoft.com/office/powerpoint/2010/main" val="2624949417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screen with white text&#10;&#10;Description automatically generated">
            <a:extLst>
              <a:ext uri="{FF2B5EF4-FFF2-40B4-BE49-F238E27FC236}">
                <a16:creationId xmlns:a16="http://schemas.microsoft.com/office/drawing/2014/main" id="{BC094584-200B-E606-5398-75CDE1F04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17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F50AA8-A522-CAEA-7108-A09F443FEA48}"/>
              </a:ext>
            </a:extLst>
          </p:cNvPr>
          <p:cNvSpPr/>
          <p:nvPr/>
        </p:nvSpPr>
        <p:spPr>
          <a:xfrm>
            <a:off x="1891430" y="5135671"/>
            <a:ext cx="10300570" cy="1722329"/>
          </a:xfrm>
          <a:prstGeom prst="rect">
            <a:avLst/>
          </a:prstGeom>
          <a:solidFill>
            <a:srgbClr val="1616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B68B66-25A4-F97E-16A7-BC736EF0CE15}"/>
              </a:ext>
            </a:extLst>
          </p:cNvPr>
          <p:cNvSpPr txBox="1"/>
          <p:nvPr/>
        </p:nvSpPr>
        <p:spPr>
          <a:xfrm>
            <a:off x="1891430" y="5288949"/>
            <a:ext cx="10300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entury Gothic" panose="020B0502020202020204" pitchFamily="34" charset="0"/>
              </a:rPr>
              <a:t>GOD’S VIEW OF THE CHURCH</a:t>
            </a:r>
          </a:p>
          <a:p>
            <a:r>
              <a:rPr lang="en-US" sz="4000" dirty="0">
                <a:latin typeface="Century Gothic" panose="020B0502020202020204" pitchFamily="34" charset="0"/>
              </a:rPr>
              <a:t>LA VISIÓN DE DIOS SOBRE LA IGLESIA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B2D5C0-7653-455A-2979-926F4526B071}"/>
              </a:ext>
            </a:extLst>
          </p:cNvPr>
          <p:cNvSpPr txBox="1"/>
          <p:nvPr/>
        </p:nvSpPr>
        <p:spPr>
          <a:xfrm>
            <a:off x="222069" y="378823"/>
            <a:ext cx="57476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Ephesians 1:3 (ESV) </a:t>
            </a:r>
          </a:p>
          <a:p>
            <a:r>
              <a:rPr lang="en-US" sz="2800" baseline="30000" dirty="0">
                <a:latin typeface="Century Gothic" panose="020B0502020202020204" pitchFamily="34" charset="0"/>
              </a:rPr>
              <a:t>3</a:t>
            </a:r>
            <a:r>
              <a:rPr lang="en-US" sz="2800" dirty="0">
                <a:latin typeface="Century Gothic" panose="020B0502020202020204" pitchFamily="34" charset="0"/>
              </a:rPr>
              <a:t> Blessed be the God and Father of our Lord Jesus Christ, who has blessed us in Christ with every spiritual blessing in the heavenly places,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4021D0-9684-66D8-F0BD-A9C12D7DAD09}"/>
              </a:ext>
            </a:extLst>
          </p:cNvPr>
          <p:cNvSpPr txBox="1"/>
          <p:nvPr/>
        </p:nvSpPr>
        <p:spPr>
          <a:xfrm>
            <a:off x="6444343" y="378823"/>
            <a:ext cx="57476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Century Gothic" panose="020B0502020202020204" pitchFamily="34" charset="0"/>
              </a:rPr>
              <a:t>Efesios</a:t>
            </a:r>
            <a:r>
              <a:rPr lang="en-US" sz="2800" dirty="0">
                <a:latin typeface="Century Gothic" panose="020B0502020202020204" pitchFamily="34" charset="0"/>
              </a:rPr>
              <a:t> 1:3 (LBLA) </a:t>
            </a:r>
          </a:p>
          <a:p>
            <a:r>
              <a:rPr lang="en-US" sz="2800" baseline="30000" dirty="0">
                <a:latin typeface="Century Gothic" panose="020B0502020202020204" pitchFamily="34" charset="0"/>
              </a:rPr>
              <a:t>3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Bendito</a:t>
            </a:r>
            <a:r>
              <a:rPr lang="en-US" sz="2800" dirty="0">
                <a:latin typeface="Century Gothic" panose="020B0502020202020204" pitchFamily="34" charset="0"/>
              </a:rPr>
              <a:t> sea </a:t>
            </a:r>
            <a:r>
              <a:rPr lang="en-US" sz="2800" dirty="0" err="1">
                <a:latin typeface="Century Gothic" panose="020B0502020202020204" pitchFamily="34" charset="0"/>
              </a:rPr>
              <a:t>el</a:t>
            </a:r>
            <a:r>
              <a:rPr lang="en-US" sz="2800" dirty="0">
                <a:latin typeface="Century Gothic" panose="020B0502020202020204" pitchFamily="34" charset="0"/>
              </a:rPr>
              <a:t> Dios y Padre de </a:t>
            </a:r>
            <a:r>
              <a:rPr lang="en-US" sz="2800" dirty="0" err="1">
                <a:latin typeface="Century Gothic" panose="020B0502020202020204" pitchFamily="34" charset="0"/>
              </a:rPr>
              <a:t>nuestro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Señor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Jesucristo</a:t>
            </a:r>
            <a:r>
              <a:rPr lang="en-US" sz="2800" dirty="0">
                <a:latin typeface="Century Gothic" panose="020B0502020202020204" pitchFamily="34" charset="0"/>
              </a:rPr>
              <a:t>, que </a:t>
            </a:r>
            <a:r>
              <a:rPr lang="en-US" sz="2800" dirty="0" err="1">
                <a:latin typeface="Century Gothic" panose="020B0502020202020204" pitchFamily="34" charset="0"/>
              </a:rPr>
              <a:t>nos</a:t>
            </a:r>
            <a:r>
              <a:rPr lang="en-US" sz="2800" dirty="0">
                <a:latin typeface="Century Gothic" panose="020B0502020202020204" pitchFamily="34" charset="0"/>
              </a:rPr>
              <a:t> ha </a:t>
            </a:r>
            <a:r>
              <a:rPr lang="en-US" sz="2800" dirty="0" err="1">
                <a:latin typeface="Century Gothic" panose="020B0502020202020204" pitchFamily="34" charset="0"/>
              </a:rPr>
              <a:t>bendecido</a:t>
            </a:r>
            <a:r>
              <a:rPr lang="en-US" sz="2800" dirty="0">
                <a:latin typeface="Century Gothic" panose="020B0502020202020204" pitchFamily="34" charset="0"/>
              </a:rPr>
              <a:t> con </a:t>
            </a:r>
            <a:r>
              <a:rPr lang="en-US" sz="2800" dirty="0" err="1">
                <a:latin typeface="Century Gothic" panose="020B0502020202020204" pitchFamily="34" charset="0"/>
              </a:rPr>
              <a:t>toda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bendición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espiritual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en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los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lugares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celestiales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en</a:t>
            </a:r>
            <a:r>
              <a:rPr lang="en-US" sz="2800" dirty="0">
                <a:latin typeface="Century Gothic" panose="020B0502020202020204" pitchFamily="34" charset="0"/>
              </a:rPr>
              <a:t> Cristo,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B4B092F-7F38-001E-1A67-88AC1BF211FF}"/>
              </a:ext>
            </a:extLst>
          </p:cNvPr>
          <p:cNvCxnSpPr/>
          <p:nvPr/>
        </p:nvCxnSpPr>
        <p:spPr>
          <a:xfrm>
            <a:off x="6096000" y="248194"/>
            <a:ext cx="0" cy="28082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59524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screen with white text&#10;&#10;Description automatically generated">
            <a:extLst>
              <a:ext uri="{FF2B5EF4-FFF2-40B4-BE49-F238E27FC236}">
                <a16:creationId xmlns:a16="http://schemas.microsoft.com/office/drawing/2014/main" id="{BC094584-200B-E606-5398-75CDE1F04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17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F50AA8-A522-CAEA-7108-A09F443FEA48}"/>
              </a:ext>
            </a:extLst>
          </p:cNvPr>
          <p:cNvSpPr/>
          <p:nvPr/>
        </p:nvSpPr>
        <p:spPr>
          <a:xfrm>
            <a:off x="1891430" y="5135671"/>
            <a:ext cx="10300570" cy="1722329"/>
          </a:xfrm>
          <a:prstGeom prst="rect">
            <a:avLst/>
          </a:prstGeom>
          <a:solidFill>
            <a:srgbClr val="1616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B2D5C0-7653-455A-2979-926F4526B071}"/>
              </a:ext>
            </a:extLst>
          </p:cNvPr>
          <p:cNvSpPr txBox="1"/>
          <p:nvPr/>
        </p:nvSpPr>
        <p:spPr>
          <a:xfrm>
            <a:off x="222069" y="378823"/>
            <a:ext cx="57476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Ephesians 1:4 (ESV) </a:t>
            </a:r>
          </a:p>
          <a:p>
            <a:r>
              <a:rPr lang="en-US" sz="2800" u="none" strike="noStrike" baseline="30000" dirty="0">
                <a:effectLst/>
                <a:latin typeface="Century Gothic" panose="020B0502020202020204" pitchFamily="34" charset="0"/>
              </a:rPr>
              <a:t>4</a:t>
            </a:r>
            <a:r>
              <a:rPr lang="en-US" sz="2800" u="none" strike="noStrike" dirty="0">
                <a:effectLst/>
                <a:latin typeface="Century Gothic" panose="020B0502020202020204" pitchFamily="34" charset="0"/>
              </a:rPr>
              <a:t> </a:t>
            </a:r>
            <a:r>
              <a:rPr lang="en-US" sz="2800" dirty="0">
                <a:effectLst/>
                <a:latin typeface="Century Gothic" panose="020B0502020202020204" pitchFamily="34" charset="0"/>
              </a:rPr>
              <a:t>even as he chose us in him before the foundation of the world, that we should be holy and blameless before him. In love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4021D0-9684-66D8-F0BD-A9C12D7DAD09}"/>
              </a:ext>
            </a:extLst>
          </p:cNvPr>
          <p:cNvSpPr txBox="1"/>
          <p:nvPr/>
        </p:nvSpPr>
        <p:spPr>
          <a:xfrm>
            <a:off x="6444343" y="378823"/>
            <a:ext cx="574765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Century Gothic" panose="020B0502020202020204" pitchFamily="34" charset="0"/>
              </a:rPr>
              <a:t>Efesios</a:t>
            </a:r>
            <a:r>
              <a:rPr lang="en-US" sz="2800" dirty="0">
                <a:latin typeface="Century Gothic" panose="020B0502020202020204" pitchFamily="34" charset="0"/>
              </a:rPr>
              <a:t> 1:4 (LBLA) </a:t>
            </a:r>
          </a:p>
          <a:p>
            <a:r>
              <a:rPr lang="en-US" sz="2800" u="none" strike="noStrike" baseline="30000" dirty="0">
                <a:effectLst/>
                <a:latin typeface="Century Gothic" panose="020B0502020202020204" pitchFamily="34" charset="0"/>
              </a:rPr>
              <a:t>4</a:t>
            </a:r>
            <a:r>
              <a:rPr lang="en-US" sz="2800" u="none" strike="noStrike" dirty="0">
                <a:effectLst/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effectLst/>
                <a:latin typeface="Century Gothic" panose="020B0502020202020204" pitchFamily="34" charset="0"/>
              </a:rPr>
              <a:t>según</a:t>
            </a:r>
            <a:r>
              <a:rPr lang="en-US" sz="2800" dirty="0">
                <a:effectLst/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effectLst/>
                <a:latin typeface="Century Gothic" panose="020B0502020202020204" pitchFamily="34" charset="0"/>
              </a:rPr>
              <a:t>nos</a:t>
            </a:r>
            <a:r>
              <a:rPr lang="en-US" sz="2800" dirty="0">
                <a:effectLst/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effectLst/>
                <a:latin typeface="Century Gothic" panose="020B0502020202020204" pitchFamily="34" charset="0"/>
              </a:rPr>
              <a:t>escogió</a:t>
            </a:r>
            <a:r>
              <a:rPr lang="en-US" sz="2800" dirty="0">
                <a:effectLst/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effectLst/>
                <a:latin typeface="Century Gothic" panose="020B0502020202020204" pitchFamily="34" charset="0"/>
              </a:rPr>
              <a:t>en</a:t>
            </a:r>
            <a:r>
              <a:rPr lang="en-US" sz="2800" dirty="0">
                <a:effectLst/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effectLst/>
                <a:latin typeface="Century Gothic" panose="020B0502020202020204" pitchFamily="34" charset="0"/>
              </a:rPr>
              <a:t>Él</a:t>
            </a:r>
            <a:r>
              <a:rPr lang="en-US" sz="2800" dirty="0">
                <a:effectLst/>
                <a:latin typeface="Century Gothic" panose="020B0502020202020204" pitchFamily="34" charset="0"/>
              </a:rPr>
              <a:t> antes de la </a:t>
            </a:r>
            <a:r>
              <a:rPr lang="en-US" sz="2800" dirty="0" err="1">
                <a:effectLst/>
                <a:latin typeface="Century Gothic" panose="020B0502020202020204" pitchFamily="34" charset="0"/>
              </a:rPr>
              <a:t>fundación</a:t>
            </a:r>
            <a:r>
              <a:rPr lang="en-US" sz="2800" dirty="0">
                <a:effectLst/>
                <a:latin typeface="Century Gothic" panose="020B0502020202020204" pitchFamily="34" charset="0"/>
              </a:rPr>
              <a:t> del </a:t>
            </a:r>
            <a:r>
              <a:rPr lang="en-US" sz="2800" dirty="0" err="1">
                <a:effectLst/>
                <a:latin typeface="Century Gothic" panose="020B0502020202020204" pitchFamily="34" charset="0"/>
              </a:rPr>
              <a:t>mundo</a:t>
            </a:r>
            <a:r>
              <a:rPr lang="en-US" sz="2800" dirty="0">
                <a:effectLst/>
                <a:latin typeface="Century Gothic" panose="020B0502020202020204" pitchFamily="34" charset="0"/>
              </a:rPr>
              <a:t>, para que </a:t>
            </a:r>
            <a:r>
              <a:rPr lang="en-US" sz="2800" dirty="0" err="1">
                <a:effectLst/>
                <a:latin typeface="Century Gothic" panose="020B0502020202020204" pitchFamily="34" charset="0"/>
              </a:rPr>
              <a:t>fuéramos</a:t>
            </a:r>
            <a:r>
              <a:rPr lang="en-US" sz="2800" dirty="0">
                <a:effectLst/>
                <a:latin typeface="Century Gothic" panose="020B0502020202020204" pitchFamily="34" charset="0"/>
              </a:rPr>
              <a:t> santos y sin </a:t>
            </a:r>
            <a:r>
              <a:rPr lang="en-US" sz="2800" dirty="0" err="1">
                <a:effectLst/>
                <a:latin typeface="Century Gothic" panose="020B0502020202020204" pitchFamily="34" charset="0"/>
              </a:rPr>
              <a:t>mancha</a:t>
            </a:r>
            <a:r>
              <a:rPr lang="en-US" sz="2800" dirty="0">
                <a:effectLst/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effectLst/>
                <a:latin typeface="Century Gothic" panose="020B0502020202020204" pitchFamily="34" charset="0"/>
              </a:rPr>
              <a:t>delante</a:t>
            </a:r>
            <a:r>
              <a:rPr lang="en-US" sz="2800" dirty="0">
                <a:effectLst/>
                <a:latin typeface="Century Gothic" panose="020B0502020202020204" pitchFamily="34" charset="0"/>
              </a:rPr>
              <a:t> de </a:t>
            </a:r>
            <a:r>
              <a:rPr lang="en-US" sz="2800" dirty="0" err="1">
                <a:effectLst/>
                <a:latin typeface="Century Gothic" panose="020B0502020202020204" pitchFamily="34" charset="0"/>
              </a:rPr>
              <a:t>Él</a:t>
            </a:r>
            <a:r>
              <a:rPr lang="en-US" sz="2800" dirty="0">
                <a:effectLst/>
                <a:latin typeface="Century Gothic" panose="020B0502020202020204" pitchFamily="34" charset="0"/>
              </a:rPr>
              <a:t>. </a:t>
            </a:r>
            <a:r>
              <a:rPr lang="en-US" sz="2800" dirty="0" err="1">
                <a:effectLst/>
                <a:latin typeface="Century Gothic" panose="020B0502020202020204" pitchFamily="34" charset="0"/>
              </a:rPr>
              <a:t>En</a:t>
            </a:r>
            <a:r>
              <a:rPr lang="en-US" sz="2800" dirty="0">
                <a:effectLst/>
                <a:latin typeface="Century Gothic" panose="020B0502020202020204" pitchFamily="34" charset="0"/>
              </a:rPr>
              <a:t> amor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4B4F440-56BE-D11F-E4B4-149A1D80C233}"/>
              </a:ext>
            </a:extLst>
          </p:cNvPr>
          <p:cNvCxnSpPr>
            <a:cxnSpLocks/>
          </p:cNvCxnSpPr>
          <p:nvPr/>
        </p:nvCxnSpPr>
        <p:spPr>
          <a:xfrm>
            <a:off x="6096000" y="248194"/>
            <a:ext cx="0" cy="28082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1C618D3-0F73-218A-234A-EFEAC0DEF0A1}"/>
              </a:ext>
            </a:extLst>
          </p:cNvPr>
          <p:cNvSpPr txBox="1"/>
          <p:nvPr/>
        </p:nvSpPr>
        <p:spPr>
          <a:xfrm>
            <a:off x="1891430" y="5288949"/>
            <a:ext cx="10300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entury Gothic" panose="020B0502020202020204" pitchFamily="34" charset="0"/>
              </a:rPr>
              <a:t>GOD’S VIEW OF THE CHURCH</a:t>
            </a:r>
          </a:p>
          <a:p>
            <a:r>
              <a:rPr lang="en-US" sz="4000" dirty="0">
                <a:latin typeface="Century Gothic" panose="020B0502020202020204" pitchFamily="34" charset="0"/>
              </a:rPr>
              <a:t>LA VISIÓN DE DIOS SOBRE LA IGLESIA</a:t>
            </a:r>
          </a:p>
        </p:txBody>
      </p:sp>
    </p:spTree>
    <p:extLst>
      <p:ext uri="{BB962C8B-B14F-4D97-AF65-F5344CB8AC3E}">
        <p14:creationId xmlns:p14="http://schemas.microsoft.com/office/powerpoint/2010/main" val="35714541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screen with white text&#10;&#10;Description automatically generated">
            <a:extLst>
              <a:ext uri="{FF2B5EF4-FFF2-40B4-BE49-F238E27FC236}">
                <a16:creationId xmlns:a16="http://schemas.microsoft.com/office/drawing/2014/main" id="{BC094584-200B-E606-5398-75CDE1F04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17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F50AA8-A522-CAEA-7108-A09F443FEA48}"/>
              </a:ext>
            </a:extLst>
          </p:cNvPr>
          <p:cNvSpPr/>
          <p:nvPr/>
        </p:nvSpPr>
        <p:spPr>
          <a:xfrm>
            <a:off x="1891430" y="5135671"/>
            <a:ext cx="10300570" cy="1722329"/>
          </a:xfrm>
          <a:prstGeom prst="rect">
            <a:avLst/>
          </a:prstGeom>
          <a:solidFill>
            <a:srgbClr val="1616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B2D5C0-7653-455A-2979-926F4526B071}"/>
              </a:ext>
            </a:extLst>
          </p:cNvPr>
          <p:cNvSpPr txBox="1"/>
          <p:nvPr/>
        </p:nvSpPr>
        <p:spPr>
          <a:xfrm>
            <a:off x="222069" y="378823"/>
            <a:ext cx="574765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Ephesians 1:5–6 (ESV) </a:t>
            </a:r>
          </a:p>
          <a:p>
            <a:r>
              <a:rPr lang="en-US" sz="2800" baseline="30000" dirty="0">
                <a:latin typeface="Century Gothic" panose="020B0502020202020204" pitchFamily="34" charset="0"/>
              </a:rPr>
              <a:t>5</a:t>
            </a:r>
            <a:r>
              <a:rPr lang="en-US" sz="2800" dirty="0">
                <a:latin typeface="Century Gothic" panose="020B0502020202020204" pitchFamily="34" charset="0"/>
              </a:rPr>
              <a:t> he predestined us for adoption to himself as sons through Jesus Christ, according to the purpose of his will, </a:t>
            </a:r>
            <a:r>
              <a:rPr lang="en-US" sz="2800" baseline="30000" dirty="0">
                <a:latin typeface="Century Gothic" panose="020B0502020202020204" pitchFamily="34" charset="0"/>
              </a:rPr>
              <a:t>6</a:t>
            </a:r>
            <a:r>
              <a:rPr lang="en-US" sz="2800" dirty="0">
                <a:latin typeface="Century Gothic" panose="020B0502020202020204" pitchFamily="34" charset="0"/>
              </a:rPr>
              <a:t> to the praise of his glorious grace, with which he has blessed us in the Beloved.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4021D0-9684-66D8-F0BD-A9C12D7DAD09}"/>
              </a:ext>
            </a:extLst>
          </p:cNvPr>
          <p:cNvSpPr txBox="1"/>
          <p:nvPr/>
        </p:nvSpPr>
        <p:spPr>
          <a:xfrm>
            <a:off x="6444343" y="378823"/>
            <a:ext cx="57476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Century Gothic" panose="020B0502020202020204" pitchFamily="34" charset="0"/>
              </a:rPr>
              <a:t>Efesios</a:t>
            </a:r>
            <a:r>
              <a:rPr lang="en-US" sz="2800" dirty="0">
                <a:latin typeface="Century Gothic" panose="020B0502020202020204" pitchFamily="34" charset="0"/>
              </a:rPr>
              <a:t> 1:5–6 (LBLA) </a:t>
            </a:r>
          </a:p>
          <a:p>
            <a:r>
              <a:rPr lang="en-US" sz="2800" baseline="30000" dirty="0">
                <a:latin typeface="Century Gothic" panose="020B0502020202020204" pitchFamily="34" charset="0"/>
              </a:rPr>
              <a:t>5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nos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predestinó</a:t>
            </a:r>
            <a:r>
              <a:rPr lang="en-US" sz="2800" dirty="0">
                <a:latin typeface="Century Gothic" panose="020B0502020202020204" pitchFamily="34" charset="0"/>
              </a:rPr>
              <a:t> para </a:t>
            </a:r>
            <a:r>
              <a:rPr lang="en-US" sz="2800" dirty="0" err="1">
                <a:latin typeface="Century Gothic" panose="020B0502020202020204" pitchFamily="34" charset="0"/>
              </a:rPr>
              <a:t>adopción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como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hijos</a:t>
            </a:r>
            <a:r>
              <a:rPr lang="en-US" sz="2800" dirty="0">
                <a:latin typeface="Century Gothic" panose="020B0502020202020204" pitchFamily="34" charset="0"/>
              </a:rPr>
              <a:t> para </a:t>
            </a:r>
            <a:r>
              <a:rPr lang="en-US" sz="2800" dirty="0" err="1">
                <a:latin typeface="Century Gothic" panose="020B0502020202020204" pitchFamily="34" charset="0"/>
              </a:rPr>
              <a:t>sí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mediante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Jesucristo</a:t>
            </a:r>
            <a:r>
              <a:rPr lang="en-US" sz="2800" dirty="0">
                <a:latin typeface="Century Gothic" panose="020B0502020202020204" pitchFamily="34" charset="0"/>
              </a:rPr>
              <a:t>, </a:t>
            </a:r>
            <a:r>
              <a:rPr lang="en-US" sz="2800" dirty="0" err="1">
                <a:latin typeface="Century Gothic" panose="020B0502020202020204" pitchFamily="34" charset="0"/>
              </a:rPr>
              <a:t>conforme</a:t>
            </a:r>
            <a:r>
              <a:rPr lang="en-US" sz="2800" dirty="0">
                <a:latin typeface="Century Gothic" panose="020B0502020202020204" pitchFamily="34" charset="0"/>
              </a:rPr>
              <a:t> al </a:t>
            </a:r>
            <a:r>
              <a:rPr lang="en-US" sz="2800" dirty="0" err="1">
                <a:latin typeface="Century Gothic" panose="020B0502020202020204" pitchFamily="34" charset="0"/>
              </a:rPr>
              <a:t>beneplácito</a:t>
            </a:r>
            <a:r>
              <a:rPr lang="en-US" sz="2800" dirty="0">
                <a:latin typeface="Century Gothic" panose="020B0502020202020204" pitchFamily="34" charset="0"/>
              </a:rPr>
              <a:t> de </a:t>
            </a:r>
            <a:r>
              <a:rPr lang="en-US" sz="2800" dirty="0" err="1">
                <a:latin typeface="Century Gothic" panose="020B0502020202020204" pitchFamily="34" charset="0"/>
              </a:rPr>
              <a:t>su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voluntad</a:t>
            </a:r>
            <a:r>
              <a:rPr lang="en-US" sz="2800" dirty="0">
                <a:latin typeface="Century Gothic" panose="020B0502020202020204" pitchFamily="34" charset="0"/>
              </a:rPr>
              <a:t>, </a:t>
            </a:r>
            <a:r>
              <a:rPr lang="en-US" sz="2800" baseline="30000" dirty="0">
                <a:latin typeface="Century Gothic" panose="020B0502020202020204" pitchFamily="34" charset="0"/>
              </a:rPr>
              <a:t>6</a:t>
            </a:r>
            <a:r>
              <a:rPr lang="en-US" sz="2800" dirty="0">
                <a:latin typeface="Century Gothic" panose="020B0502020202020204" pitchFamily="34" charset="0"/>
              </a:rPr>
              <a:t> para </a:t>
            </a:r>
            <a:r>
              <a:rPr lang="en-US" sz="2800" dirty="0" err="1">
                <a:latin typeface="Century Gothic" panose="020B0502020202020204" pitchFamily="34" charset="0"/>
              </a:rPr>
              <a:t>alabanza</a:t>
            </a:r>
            <a:r>
              <a:rPr lang="en-US" sz="2800" dirty="0">
                <a:latin typeface="Century Gothic" panose="020B0502020202020204" pitchFamily="34" charset="0"/>
              </a:rPr>
              <a:t> de la gloria de </a:t>
            </a:r>
            <a:r>
              <a:rPr lang="en-US" sz="2800" dirty="0" err="1">
                <a:latin typeface="Century Gothic" panose="020B0502020202020204" pitchFamily="34" charset="0"/>
              </a:rPr>
              <a:t>su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gracia</a:t>
            </a:r>
            <a:r>
              <a:rPr lang="en-US" sz="2800" dirty="0">
                <a:latin typeface="Century Gothic" panose="020B0502020202020204" pitchFamily="34" charset="0"/>
              </a:rPr>
              <a:t> que </a:t>
            </a:r>
            <a:r>
              <a:rPr lang="en-US" sz="2800" dirty="0" err="1">
                <a:latin typeface="Century Gothic" panose="020B0502020202020204" pitchFamily="34" charset="0"/>
              </a:rPr>
              <a:t>gratuitamente</a:t>
            </a:r>
            <a:r>
              <a:rPr lang="en-US" sz="2800" dirty="0">
                <a:latin typeface="Century Gothic" panose="020B0502020202020204" pitchFamily="34" charset="0"/>
              </a:rPr>
              <a:t> ha </a:t>
            </a:r>
            <a:r>
              <a:rPr lang="en-US" sz="2800" dirty="0" err="1">
                <a:latin typeface="Century Gothic" panose="020B0502020202020204" pitchFamily="34" charset="0"/>
              </a:rPr>
              <a:t>impartido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sobre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nosotros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en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el</a:t>
            </a:r>
            <a:r>
              <a:rPr lang="en-US" sz="2800" dirty="0">
                <a:latin typeface="Century Gothic" panose="020B0502020202020204" pitchFamily="34" charset="0"/>
              </a:rPr>
              <a:t> Amado. 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4B4F440-56BE-D11F-E4B4-149A1D80C233}"/>
              </a:ext>
            </a:extLst>
          </p:cNvPr>
          <p:cNvCxnSpPr>
            <a:cxnSpLocks/>
          </p:cNvCxnSpPr>
          <p:nvPr/>
        </p:nvCxnSpPr>
        <p:spPr>
          <a:xfrm>
            <a:off x="6096000" y="248194"/>
            <a:ext cx="0" cy="39841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0D6DF39-8B15-2453-1B8C-73E417A449EF}"/>
              </a:ext>
            </a:extLst>
          </p:cNvPr>
          <p:cNvSpPr txBox="1"/>
          <p:nvPr/>
        </p:nvSpPr>
        <p:spPr>
          <a:xfrm>
            <a:off x="1891430" y="5288949"/>
            <a:ext cx="10300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entury Gothic" panose="020B0502020202020204" pitchFamily="34" charset="0"/>
              </a:rPr>
              <a:t>GOD’S VIEW OF THE CHURCH</a:t>
            </a:r>
          </a:p>
          <a:p>
            <a:r>
              <a:rPr lang="en-US" sz="4000" dirty="0">
                <a:latin typeface="Century Gothic" panose="020B0502020202020204" pitchFamily="34" charset="0"/>
              </a:rPr>
              <a:t>LA VISIÓN DE DIOS SOBRE LA IGLESIA</a:t>
            </a:r>
          </a:p>
        </p:txBody>
      </p:sp>
    </p:spTree>
    <p:extLst>
      <p:ext uri="{BB962C8B-B14F-4D97-AF65-F5344CB8AC3E}">
        <p14:creationId xmlns:p14="http://schemas.microsoft.com/office/powerpoint/2010/main" val="7018392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screen with white text&#10;&#10;Description automatically generated">
            <a:extLst>
              <a:ext uri="{FF2B5EF4-FFF2-40B4-BE49-F238E27FC236}">
                <a16:creationId xmlns:a16="http://schemas.microsoft.com/office/drawing/2014/main" id="{BC094584-200B-E606-5398-75CDE1F04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17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F50AA8-A522-CAEA-7108-A09F443FEA48}"/>
              </a:ext>
            </a:extLst>
          </p:cNvPr>
          <p:cNvSpPr/>
          <p:nvPr/>
        </p:nvSpPr>
        <p:spPr>
          <a:xfrm>
            <a:off x="1891430" y="5135671"/>
            <a:ext cx="10300570" cy="1722329"/>
          </a:xfrm>
          <a:prstGeom prst="rect">
            <a:avLst/>
          </a:prstGeom>
          <a:solidFill>
            <a:srgbClr val="1616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B2D5C0-7653-455A-2979-926F4526B071}"/>
              </a:ext>
            </a:extLst>
          </p:cNvPr>
          <p:cNvSpPr txBox="1"/>
          <p:nvPr/>
        </p:nvSpPr>
        <p:spPr>
          <a:xfrm>
            <a:off x="222069" y="378823"/>
            <a:ext cx="574765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Ephesians 1:7–8 (ESV) </a:t>
            </a:r>
          </a:p>
          <a:p>
            <a:r>
              <a:rPr lang="en-US" sz="2800" u="none" strike="noStrike" baseline="30000" dirty="0">
                <a:effectLst/>
                <a:latin typeface="Century Gothic" panose="020B0502020202020204" pitchFamily="34" charset="0"/>
              </a:rPr>
              <a:t>7</a:t>
            </a:r>
            <a:r>
              <a:rPr lang="en-US" sz="2800" u="none" strike="noStrike" dirty="0">
                <a:effectLst/>
                <a:latin typeface="Century Gothic" panose="020B0502020202020204" pitchFamily="34" charset="0"/>
              </a:rPr>
              <a:t> </a:t>
            </a:r>
            <a:r>
              <a:rPr lang="en-US" sz="2800" dirty="0">
                <a:effectLst/>
                <a:latin typeface="Century Gothic" panose="020B0502020202020204" pitchFamily="34" charset="0"/>
              </a:rPr>
              <a:t>In him we have redemption through his blood, the forgiveness of our trespasses, according to the riches of his grace, </a:t>
            </a:r>
            <a:r>
              <a:rPr lang="en-US" sz="2800" u="none" strike="noStrike" baseline="30000" dirty="0">
                <a:effectLst/>
                <a:latin typeface="Century Gothic" panose="020B0502020202020204" pitchFamily="34" charset="0"/>
              </a:rPr>
              <a:t>8</a:t>
            </a:r>
            <a:r>
              <a:rPr lang="en-US" sz="2800" u="none" strike="noStrike" dirty="0">
                <a:effectLst/>
                <a:latin typeface="Century Gothic" panose="020B0502020202020204" pitchFamily="34" charset="0"/>
              </a:rPr>
              <a:t> </a:t>
            </a:r>
            <a:r>
              <a:rPr lang="en-US" sz="2800" dirty="0">
                <a:effectLst/>
                <a:latin typeface="Century Gothic" panose="020B0502020202020204" pitchFamily="34" charset="0"/>
              </a:rPr>
              <a:t>which he lavished upon us, in all wisdom and insight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4021D0-9684-66D8-F0BD-A9C12D7DAD09}"/>
              </a:ext>
            </a:extLst>
          </p:cNvPr>
          <p:cNvSpPr txBox="1"/>
          <p:nvPr/>
        </p:nvSpPr>
        <p:spPr>
          <a:xfrm>
            <a:off x="6444343" y="378823"/>
            <a:ext cx="574765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Century Gothic" panose="020B0502020202020204" pitchFamily="34" charset="0"/>
              </a:rPr>
              <a:t>Efesios</a:t>
            </a:r>
            <a:r>
              <a:rPr lang="en-US" sz="2800" dirty="0">
                <a:latin typeface="Century Gothic" panose="020B0502020202020204" pitchFamily="34" charset="0"/>
              </a:rPr>
              <a:t> 1:7–8 (LBLA) </a:t>
            </a:r>
          </a:p>
          <a:p>
            <a:r>
              <a:rPr lang="en-US" sz="2800" baseline="30000" dirty="0">
                <a:latin typeface="Century Gothic" panose="020B0502020202020204" pitchFamily="34" charset="0"/>
              </a:rPr>
              <a:t>7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En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Él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tenemos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redención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mediante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su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sangre</a:t>
            </a:r>
            <a:r>
              <a:rPr lang="en-US" sz="2800" dirty="0">
                <a:latin typeface="Century Gothic" panose="020B0502020202020204" pitchFamily="34" charset="0"/>
              </a:rPr>
              <a:t>, </a:t>
            </a:r>
            <a:r>
              <a:rPr lang="en-US" sz="2800" dirty="0" err="1">
                <a:latin typeface="Century Gothic" panose="020B0502020202020204" pitchFamily="34" charset="0"/>
              </a:rPr>
              <a:t>el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perdón</a:t>
            </a:r>
            <a:r>
              <a:rPr lang="en-US" sz="2800" dirty="0">
                <a:latin typeface="Century Gothic" panose="020B0502020202020204" pitchFamily="34" charset="0"/>
              </a:rPr>
              <a:t> de </a:t>
            </a:r>
            <a:r>
              <a:rPr lang="en-US" sz="2800" dirty="0" err="1">
                <a:latin typeface="Century Gothic" panose="020B0502020202020204" pitchFamily="34" charset="0"/>
              </a:rPr>
              <a:t>nuestros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pecados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según</a:t>
            </a:r>
            <a:r>
              <a:rPr lang="en-US" sz="2800" dirty="0">
                <a:latin typeface="Century Gothic" panose="020B0502020202020204" pitchFamily="34" charset="0"/>
              </a:rPr>
              <a:t> las </a:t>
            </a:r>
            <a:r>
              <a:rPr lang="en-US" sz="2800" dirty="0" err="1">
                <a:latin typeface="Century Gothic" panose="020B0502020202020204" pitchFamily="34" charset="0"/>
              </a:rPr>
              <a:t>riquezas</a:t>
            </a:r>
            <a:r>
              <a:rPr lang="en-US" sz="2800" dirty="0">
                <a:latin typeface="Century Gothic" panose="020B0502020202020204" pitchFamily="34" charset="0"/>
              </a:rPr>
              <a:t> de </a:t>
            </a:r>
            <a:r>
              <a:rPr lang="en-US" sz="2800" dirty="0" err="1">
                <a:latin typeface="Century Gothic" panose="020B0502020202020204" pitchFamily="34" charset="0"/>
              </a:rPr>
              <a:t>su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gracia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baseline="30000" dirty="0">
                <a:latin typeface="Century Gothic" panose="020B0502020202020204" pitchFamily="34" charset="0"/>
              </a:rPr>
              <a:t>8</a:t>
            </a:r>
            <a:r>
              <a:rPr lang="en-US" sz="2800" dirty="0">
                <a:latin typeface="Century Gothic" panose="020B0502020202020204" pitchFamily="34" charset="0"/>
              </a:rPr>
              <a:t> que ha </a:t>
            </a:r>
            <a:r>
              <a:rPr lang="en-US" sz="2800" dirty="0" err="1">
                <a:latin typeface="Century Gothic" panose="020B0502020202020204" pitchFamily="34" charset="0"/>
              </a:rPr>
              <a:t>hecho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abundar</a:t>
            </a:r>
            <a:r>
              <a:rPr lang="en-US" sz="2800" dirty="0">
                <a:latin typeface="Century Gothic" panose="020B0502020202020204" pitchFamily="34" charset="0"/>
              </a:rPr>
              <a:t> para con </a:t>
            </a:r>
            <a:r>
              <a:rPr lang="en-US" sz="2800" dirty="0" err="1">
                <a:latin typeface="Century Gothic" panose="020B0502020202020204" pitchFamily="34" charset="0"/>
              </a:rPr>
              <a:t>nosotros</a:t>
            </a:r>
            <a:r>
              <a:rPr lang="en-US" sz="2800" dirty="0">
                <a:latin typeface="Century Gothic" panose="020B0502020202020204" pitchFamily="34" charset="0"/>
              </a:rPr>
              <a:t>. </a:t>
            </a:r>
            <a:r>
              <a:rPr lang="en-US" sz="2800" dirty="0" err="1">
                <a:latin typeface="Century Gothic" panose="020B0502020202020204" pitchFamily="34" charset="0"/>
              </a:rPr>
              <a:t>En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toda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sabiduría</a:t>
            </a:r>
            <a:r>
              <a:rPr lang="en-US" sz="2800" dirty="0">
                <a:latin typeface="Century Gothic" panose="020B0502020202020204" pitchFamily="34" charset="0"/>
              </a:rPr>
              <a:t> y </a:t>
            </a:r>
            <a:r>
              <a:rPr lang="en-US" sz="2800" dirty="0" err="1">
                <a:latin typeface="Century Gothic" panose="020B0502020202020204" pitchFamily="34" charset="0"/>
              </a:rPr>
              <a:t>discernimiento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4B4F440-56BE-D11F-E4B4-149A1D80C233}"/>
              </a:ext>
            </a:extLst>
          </p:cNvPr>
          <p:cNvCxnSpPr>
            <a:cxnSpLocks/>
          </p:cNvCxnSpPr>
          <p:nvPr/>
        </p:nvCxnSpPr>
        <p:spPr>
          <a:xfrm>
            <a:off x="6096000" y="248194"/>
            <a:ext cx="0" cy="36700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8374191-9D10-90B4-D8C5-3381E8D39D6B}"/>
              </a:ext>
            </a:extLst>
          </p:cNvPr>
          <p:cNvSpPr txBox="1"/>
          <p:nvPr/>
        </p:nvSpPr>
        <p:spPr>
          <a:xfrm>
            <a:off x="1891430" y="5288949"/>
            <a:ext cx="10300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entury Gothic" panose="020B0502020202020204" pitchFamily="34" charset="0"/>
              </a:rPr>
              <a:t>GOD’S VIEW OF THE CHURCH</a:t>
            </a:r>
          </a:p>
          <a:p>
            <a:r>
              <a:rPr lang="en-US" sz="4000" dirty="0">
                <a:latin typeface="Century Gothic" panose="020B0502020202020204" pitchFamily="34" charset="0"/>
              </a:rPr>
              <a:t>LA VISIÓN DE DIOS SOBRE LA IGLESIA</a:t>
            </a:r>
          </a:p>
        </p:txBody>
      </p:sp>
    </p:spTree>
    <p:extLst>
      <p:ext uri="{BB962C8B-B14F-4D97-AF65-F5344CB8AC3E}">
        <p14:creationId xmlns:p14="http://schemas.microsoft.com/office/powerpoint/2010/main" val="12859722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screen with white text&#10;&#10;Description automatically generated">
            <a:extLst>
              <a:ext uri="{FF2B5EF4-FFF2-40B4-BE49-F238E27FC236}">
                <a16:creationId xmlns:a16="http://schemas.microsoft.com/office/drawing/2014/main" id="{BC094584-200B-E606-5398-75CDE1F04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17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F50AA8-A522-CAEA-7108-A09F443FEA48}"/>
              </a:ext>
            </a:extLst>
          </p:cNvPr>
          <p:cNvSpPr/>
          <p:nvPr/>
        </p:nvSpPr>
        <p:spPr>
          <a:xfrm>
            <a:off x="1891430" y="5135671"/>
            <a:ext cx="10300570" cy="1722329"/>
          </a:xfrm>
          <a:prstGeom prst="rect">
            <a:avLst/>
          </a:prstGeom>
          <a:solidFill>
            <a:srgbClr val="1616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B2D5C0-7653-455A-2979-926F4526B071}"/>
              </a:ext>
            </a:extLst>
          </p:cNvPr>
          <p:cNvSpPr txBox="1"/>
          <p:nvPr/>
        </p:nvSpPr>
        <p:spPr>
          <a:xfrm>
            <a:off x="222069" y="378823"/>
            <a:ext cx="574765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Ephesians 1:9–10 (ESV) </a:t>
            </a:r>
          </a:p>
          <a:p>
            <a:r>
              <a:rPr lang="en-US" sz="2800" baseline="30000" dirty="0">
                <a:latin typeface="Century Gothic" panose="020B0502020202020204" pitchFamily="34" charset="0"/>
              </a:rPr>
              <a:t>9</a:t>
            </a:r>
            <a:r>
              <a:rPr lang="en-US" sz="2800" dirty="0">
                <a:latin typeface="Century Gothic" panose="020B0502020202020204" pitchFamily="34" charset="0"/>
              </a:rPr>
              <a:t> making known to us the mystery of his will, according to his purpose, which he set forth in Christ </a:t>
            </a:r>
            <a:r>
              <a:rPr lang="en-US" sz="2800" baseline="30000" dirty="0">
                <a:latin typeface="Century Gothic" panose="020B0502020202020204" pitchFamily="34" charset="0"/>
              </a:rPr>
              <a:t>10</a:t>
            </a:r>
            <a:r>
              <a:rPr lang="en-US" sz="2800" dirty="0">
                <a:latin typeface="Century Gothic" panose="020B0502020202020204" pitchFamily="34" charset="0"/>
              </a:rPr>
              <a:t> as a plan for the fullness of time, to unite all things in him, things in heaven and things on earth.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4021D0-9684-66D8-F0BD-A9C12D7DAD09}"/>
              </a:ext>
            </a:extLst>
          </p:cNvPr>
          <p:cNvSpPr txBox="1"/>
          <p:nvPr/>
        </p:nvSpPr>
        <p:spPr>
          <a:xfrm>
            <a:off x="6444343" y="378823"/>
            <a:ext cx="574765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Century Gothic" panose="020B0502020202020204" pitchFamily="34" charset="0"/>
              </a:rPr>
              <a:t>Efesios</a:t>
            </a:r>
            <a:r>
              <a:rPr lang="en-US" sz="2800" dirty="0">
                <a:latin typeface="Century Gothic" panose="020B0502020202020204" pitchFamily="34" charset="0"/>
              </a:rPr>
              <a:t> 1:9–10 (LBLA) </a:t>
            </a:r>
          </a:p>
          <a:p>
            <a:r>
              <a:rPr lang="en-US" sz="2800" baseline="30000" dirty="0">
                <a:latin typeface="Century Gothic" panose="020B0502020202020204" pitchFamily="34" charset="0"/>
              </a:rPr>
              <a:t>9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nos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dio</a:t>
            </a:r>
            <a:r>
              <a:rPr lang="en-US" sz="2800" dirty="0">
                <a:latin typeface="Century Gothic" panose="020B0502020202020204" pitchFamily="34" charset="0"/>
              </a:rPr>
              <a:t> a </a:t>
            </a:r>
            <a:r>
              <a:rPr lang="en-US" sz="2800" dirty="0" err="1">
                <a:latin typeface="Century Gothic" panose="020B0502020202020204" pitchFamily="34" charset="0"/>
              </a:rPr>
              <a:t>conocer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el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misterio</a:t>
            </a:r>
            <a:r>
              <a:rPr lang="en-US" sz="2800" dirty="0">
                <a:latin typeface="Century Gothic" panose="020B0502020202020204" pitchFamily="34" charset="0"/>
              </a:rPr>
              <a:t> de </a:t>
            </a:r>
            <a:r>
              <a:rPr lang="en-US" sz="2800" dirty="0" err="1">
                <a:latin typeface="Century Gothic" panose="020B0502020202020204" pitchFamily="34" charset="0"/>
              </a:rPr>
              <a:t>su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voluntad</a:t>
            </a:r>
            <a:r>
              <a:rPr lang="en-US" sz="2800" dirty="0">
                <a:latin typeface="Century Gothic" panose="020B0502020202020204" pitchFamily="34" charset="0"/>
              </a:rPr>
              <a:t>, </a:t>
            </a:r>
            <a:r>
              <a:rPr lang="en-US" sz="2800" dirty="0" err="1">
                <a:latin typeface="Century Gothic" panose="020B0502020202020204" pitchFamily="34" charset="0"/>
              </a:rPr>
              <a:t>según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el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beneplácito</a:t>
            </a:r>
            <a:r>
              <a:rPr lang="en-US" sz="2800" dirty="0">
                <a:latin typeface="Century Gothic" panose="020B0502020202020204" pitchFamily="34" charset="0"/>
              </a:rPr>
              <a:t> que se </a:t>
            </a:r>
            <a:r>
              <a:rPr lang="en-US" sz="2800" dirty="0" err="1">
                <a:latin typeface="Century Gothic" panose="020B0502020202020204" pitchFamily="34" charset="0"/>
              </a:rPr>
              <a:t>propuso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en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Él</a:t>
            </a:r>
            <a:r>
              <a:rPr lang="en-US" sz="2800" dirty="0">
                <a:latin typeface="Century Gothic" panose="020B0502020202020204" pitchFamily="34" charset="0"/>
              </a:rPr>
              <a:t>, </a:t>
            </a:r>
            <a:r>
              <a:rPr lang="en-US" sz="2800" baseline="30000" dirty="0">
                <a:latin typeface="Century Gothic" panose="020B0502020202020204" pitchFamily="34" charset="0"/>
              </a:rPr>
              <a:t>10</a:t>
            </a:r>
            <a:r>
              <a:rPr lang="en-US" sz="2800" dirty="0">
                <a:latin typeface="Century Gothic" panose="020B0502020202020204" pitchFamily="34" charset="0"/>
              </a:rPr>
              <a:t> con </a:t>
            </a:r>
            <a:r>
              <a:rPr lang="en-US" sz="2800" dirty="0" err="1">
                <a:latin typeface="Century Gothic" panose="020B0502020202020204" pitchFamily="34" charset="0"/>
              </a:rPr>
              <a:t>miras</a:t>
            </a:r>
            <a:r>
              <a:rPr lang="en-US" sz="2800" dirty="0">
                <a:latin typeface="Century Gothic" panose="020B0502020202020204" pitchFamily="34" charset="0"/>
              </a:rPr>
              <a:t> a </a:t>
            </a:r>
            <a:r>
              <a:rPr lang="en-US" sz="2800" dirty="0" err="1">
                <a:latin typeface="Century Gothic" panose="020B0502020202020204" pitchFamily="34" charset="0"/>
              </a:rPr>
              <a:t>una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buena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administración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en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el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cumplimiento</a:t>
            </a:r>
            <a:r>
              <a:rPr lang="en-US" sz="2800" dirty="0">
                <a:latin typeface="Century Gothic" panose="020B0502020202020204" pitchFamily="34" charset="0"/>
              </a:rPr>
              <a:t> de </a:t>
            </a:r>
            <a:r>
              <a:rPr lang="en-US" sz="2800" dirty="0" err="1">
                <a:latin typeface="Century Gothic" panose="020B0502020202020204" pitchFamily="34" charset="0"/>
              </a:rPr>
              <a:t>los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tiempos</a:t>
            </a:r>
            <a:r>
              <a:rPr lang="en-US" sz="2800" dirty="0">
                <a:latin typeface="Century Gothic" panose="020B0502020202020204" pitchFamily="34" charset="0"/>
              </a:rPr>
              <a:t>, es </a:t>
            </a:r>
            <a:r>
              <a:rPr lang="en-US" sz="2800" dirty="0" err="1">
                <a:latin typeface="Century Gothic" panose="020B0502020202020204" pitchFamily="34" charset="0"/>
              </a:rPr>
              <a:t>decir</a:t>
            </a:r>
            <a:r>
              <a:rPr lang="en-US" sz="2800" dirty="0">
                <a:latin typeface="Century Gothic" panose="020B0502020202020204" pitchFamily="34" charset="0"/>
              </a:rPr>
              <a:t>, de </a:t>
            </a:r>
            <a:r>
              <a:rPr lang="en-US" sz="2800" dirty="0" err="1">
                <a:latin typeface="Century Gothic" panose="020B0502020202020204" pitchFamily="34" charset="0"/>
              </a:rPr>
              <a:t>reunir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todas</a:t>
            </a:r>
            <a:r>
              <a:rPr lang="en-US" sz="2800" dirty="0">
                <a:latin typeface="Century Gothic" panose="020B0502020202020204" pitchFamily="34" charset="0"/>
              </a:rPr>
              <a:t> las </a:t>
            </a:r>
            <a:r>
              <a:rPr lang="en-US" sz="2800" dirty="0" err="1">
                <a:latin typeface="Century Gothic" panose="020B0502020202020204" pitchFamily="34" charset="0"/>
              </a:rPr>
              <a:t>cosas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en</a:t>
            </a:r>
            <a:r>
              <a:rPr lang="en-US" sz="2800" dirty="0">
                <a:latin typeface="Century Gothic" panose="020B0502020202020204" pitchFamily="34" charset="0"/>
              </a:rPr>
              <a:t> Cristo, tanto las que </a:t>
            </a:r>
            <a:r>
              <a:rPr lang="en-US" sz="2800" dirty="0" err="1">
                <a:latin typeface="Century Gothic" panose="020B0502020202020204" pitchFamily="34" charset="0"/>
              </a:rPr>
              <a:t>están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en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los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cielos</a:t>
            </a:r>
            <a:r>
              <a:rPr lang="en-US" sz="2800" dirty="0">
                <a:latin typeface="Century Gothic" panose="020B0502020202020204" pitchFamily="34" charset="0"/>
              </a:rPr>
              <a:t>, </a:t>
            </a:r>
            <a:r>
              <a:rPr lang="en-US" sz="2800" dirty="0" err="1">
                <a:latin typeface="Century Gothic" panose="020B0502020202020204" pitchFamily="34" charset="0"/>
              </a:rPr>
              <a:t>como</a:t>
            </a:r>
            <a:r>
              <a:rPr lang="en-US" sz="2800" dirty="0">
                <a:latin typeface="Century Gothic" panose="020B0502020202020204" pitchFamily="34" charset="0"/>
              </a:rPr>
              <a:t> las que </a:t>
            </a:r>
            <a:r>
              <a:rPr lang="en-US" sz="2800" dirty="0" err="1">
                <a:latin typeface="Century Gothic" panose="020B0502020202020204" pitchFamily="34" charset="0"/>
              </a:rPr>
              <a:t>están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en</a:t>
            </a:r>
            <a:r>
              <a:rPr lang="en-US" sz="2800" dirty="0">
                <a:latin typeface="Century Gothic" panose="020B0502020202020204" pitchFamily="34" charset="0"/>
              </a:rPr>
              <a:t> la tierra. </a:t>
            </a:r>
            <a:r>
              <a:rPr lang="en-US" sz="2800" dirty="0" err="1">
                <a:latin typeface="Century Gothic" panose="020B0502020202020204" pitchFamily="34" charset="0"/>
              </a:rPr>
              <a:t>En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Él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4B4F440-56BE-D11F-E4B4-149A1D80C233}"/>
              </a:ext>
            </a:extLst>
          </p:cNvPr>
          <p:cNvCxnSpPr>
            <a:cxnSpLocks/>
          </p:cNvCxnSpPr>
          <p:nvPr/>
        </p:nvCxnSpPr>
        <p:spPr>
          <a:xfrm>
            <a:off x="6096000" y="248194"/>
            <a:ext cx="0" cy="48874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339CC87-6381-0AFF-A9BB-C9BC1C705ABE}"/>
              </a:ext>
            </a:extLst>
          </p:cNvPr>
          <p:cNvSpPr txBox="1"/>
          <p:nvPr/>
        </p:nvSpPr>
        <p:spPr>
          <a:xfrm>
            <a:off x="1891430" y="5288949"/>
            <a:ext cx="10300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entury Gothic" panose="020B0502020202020204" pitchFamily="34" charset="0"/>
              </a:rPr>
              <a:t>GOD’S VIEW OF THE CHURCH</a:t>
            </a:r>
          </a:p>
          <a:p>
            <a:r>
              <a:rPr lang="en-US" sz="4000" dirty="0">
                <a:latin typeface="Century Gothic" panose="020B0502020202020204" pitchFamily="34" charset="0"/>
              </a:rPr>
              <a:t>LA VISIÓN DE DIOS SOBRE LA IGLESIA</a:t>
            </a:r>
          </a:p>
        </p:txBody>
      </p:sp>
    </p:spTree>
    <p:extLst>
      <p:ext uri="{BB962C8B-B14F-4D97-AF65-F5344CB8AC3E}">
        <p14:creationId xmlns:p14="http://schemas.microsoft.com/office/powerpoint/2010/main" val="15341696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screen with white text&#10;&#10;Description automatically generated">
            <a:extLst>
              <a:ext uri="{FF2B5EF4-FFF2-40B4-BE49-F238E27FC236}">
                <a16:creationId xmlns:a16="http://schemas.microsoft.com/office/drawing/2014/main" id="{BC094584-200B-E606-5398-75CDE1F04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17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F50AA8-A522-CAEA-7108-A09F443FEA48}"/>
              </a:ext>
            </a:extLst>
          </p:cNvPr>
          <p:cNvSpPr/>
          <p:nvPr/>
        </p:nvSpPr>
        <p:spPr>
          <a:xfrm>
            <a:off x="1891430" y="5135671"/>
            <a:ext cx="10300570" cy="1722329"/>
          </a:xfrm>
          <a:prstGeom prst="rect">
            <a:avLst/>
          </a:prstGeom>
          <a:solidFill>
            <a:srgbClr val="1616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B2D5C0-7653-455A-2979-926F4526B071}"/>
              </a:ext>
            </a:extLst>
          </p:cNvPr>
          <p:cNvSpPr txBox="1"/>
          <p:nvPr/>
        </p:nvSpPr>
        <p:spPr>
          <a:xfrm>
            <a:off x="222069" y="378823"/>
            <a:ext cx="574765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Ephesians 1:11–12 (ESV) </a:t>
            </a:r>
          </a:p>
          <a:p>
            <a:r>
              <a:rPr lang="en-US" sz="2800" baseline="30000" dirty="0">
                <a:latin typeface="Century Gothic" panose="020B0502020202020204" pitchFamily="34" charset="0"/>
              </a:rPr>
              <a:t>11</a:t>
            </a:r>
            <a:r>
              <a:rPr lang="en-US" sz="2800" dirty="0">
                <a:latin typeface="Century Gothic" panose="020B0502020202020204" pitchFamily="34" charset="0"/>
              </a:rPr>
              <a:t> In him we have obtained an inheritance, having been predestined according to the purpose of him who works all things according to the counsel of his will, </a:t>
            </a:r>
            <a:r>
              <a:rPr lang="en-US" sz="2800" baseline="30000" dirty="0">
                <a:latin typeface="Century Gothic" panose="020B0502020202020204" pitchFamily="34" charset="0"/>
              </a:rPr>
              <a:t>12</a:t>
            </a:r>
            <a:r>
              <a:rPr lang="en-US" sz="2800" dirty="0">
                <a:latin typeface="Century Gothic" panose="020B0502020202020204" pitchFamily="34" charset="0"/>
              </a:rPr>
              <a:t> so that we who were the first to hope in Christ might be to the praise of his glory.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4021D0-9684-66D8-F0BD-A9C12D7DAD09}"/>
              </a:ext>
            </a:extLst>
          </p:cNvPr>
          <p:cNvSpPr txBox="1"/>
          <p:nvPr/>
        </p:nvSpPr>
        <p:spPr>
          <a:xfrm>
            <a:off x="6444343" y="378823"/>
            <a:ext cx="574765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Century Gothic" panose="020B0502020202020204" pitchFamily="34" charset="0"/>
              </a:rPr>
              <a:t>Efesios</a:t>
            </a:r>
            <a:r>
              <a:rPr lang="en-US" sz="2800" dirty="0">
                <a:latin typeface="Century Gothic" panose="020B0502020202020204" pitchFamily="34" charset="0"/>
              </a:rPr>
              <a:t> 1:11–12 (LBLA) </a:t>
            </a:r>
          </a:p>
          <a:p>
            <a:r>
              <a:rPr lang="en-US" sz="2800" baseline="30000" dirty="0">
                <a:latin typeface="Century Gothic" panose="020B0502020202020204" pitchFamily="34" charset="0"/>
              </a:rPr>
              <a:t>11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también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hemos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obtenido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herencia</a:t>
            </a:r>
            <a:r>
              <a:rPr lang="en-US" sz="2800" dirty="0">
                <a:latin typeface="Century Gothic" panose="020B0502020202020204" pitchFamily="34" charset="0"/>
              </a:rPr>
              <a:t>, </a:t>
            </a:r>
            <a:r>
              <a:rPr lang="en-US" sz="2800" dirty="0" err="1">
                <a:latin typeface="Century Gothic" panose="020B0502020202020204" pitchFamily="34" charset="0"/>
              </a:rPr>
              <a:t>habiendo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sido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predestinados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según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el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propósito</a:t>
            </a:r>
            <a:r>
              <a:rPr lang="en-US" sz="2800" dirty="0">
                <a:latin typeface="Century Gothic" panose="020B0502020202020204" pitchFamily="34" charset="0"/>
              </a:rPr>
              <a:t> de </a:t>
            </a:r>
            <a:r>
              <a:rPr lang="en-US" sz="2800" dirty="0" err="1">
                <a:latin typeface="Century Gothic" panose="020B0502020202020204" pitchFamily="34" charset="0"/>
              </a:rPr>
              <a:t>aquel</a:t>
            </a:r>
            <a:r>
              <a:rPr lang="en-US" sz="2800" dirty="0">
                <a:latin typeface="Century Gothic" panose="020B0502020202020204" pitchFamily="34" charset="0"/>
              </a:rPr>
              <a:t> que </a:t>
            </a:r>
            <a:r>
              <a:rPr lang="en-US" sz="2800" dirty="0" err="1">
                <a:latin typeface="Century Gothic" panose="020B0502020202020204" pitchFamily="34" charset="0"/>
              </a:rPr>
              <a:t>obra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todas</a:t>
            </a:r>
            <a:r>
              <a:rPr lang="en-US" sz="2800" dirty="0">
                <a:latin typeface="Century Gothic" panose="020B0502020202020204" pitchFamily="34" charset="0"/>
              </a:rPr>
              <a:t> las </a:t>
            </a:r>
            <a:r>
              <a:rPr lang="en-US" sz="2800" dirty="0" err="1">
                <a:latin typeface="Century Gothic" panose="020B0502020202020204" pitchFamily="34" charset="0"/>
              </a:rPr>
              <a:t>cosas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conforme</a:t>
            </a:r>
            <a:r>
              <a:rPr lang="en-US" sz="2800" dirty="0">
                <a:latin typeface="Century Gothic" panose="020B0502020202020204" pitchFamily="34" charset="0"/>
              </a:rPr>
              <a:t> al </a:t>
            </a:r>
            <a:r>
              <a:rPr lang="en-US" sz="2800" dirty="0" err="1">
                <a:latin typeface="Century Gothic" panose="020B0502020202020204" pitchFamily="34" charset="0"/>
              </a:rPr>
              <a:t>consejo</a:t>
            </a:r>
            <a:r>
              <a:rPr lang="en-US" sz="2800" dirty="0">
                <a:latin typeface="Century Gothic" panose="020B0502020202020204" pitchFamily="34" charset="0"/>
              </a:rPr>
              <a:t> de </a:t>
            </a:r>
            <a:r>
              <a:rPr lang="en-US" sz="2800" dirty="0" err="1">
                <a:latin typeface="Century Gothic" panose="020B0502020202020204" pitchFamily="34" charset="0"/>
              </a:rPr>
              <a:t>su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voluntad</a:t>
            </a:r>
            <a:r>
              <a:rPr lang="en-US" sz="2800" dirty="0">
                <a:latin typeface="Century Gothic" panose="020B0502020202020204" pitchFamily="34" charset="0"/>
              </a:rPr>
              <a:t>, </a:t>
            </a:r>
            <a:r>
              <a:rPr lang="en-US" sz="2800" baseline="30000" dirty="0">
                <a:latin typeface="Century Gothic" panose="020B0502020202020204" pitchFamily="34" charset="0"/>
              </a:rPr>
              <a:t>12</a:t>
            </a:r>
            <a:r>
              <a:rPr lang="en-US" sz="2800" dirty="0">
                <a:latin typeface="Century Gothic" panose="020B0502020202020204" pitchFamily="34" charset="0"/>
              </a:rPr>
              <a:t> a fin de que </a:t>
            </a:r>
            <a:r>
              <a:rPr lang="en-US" sz="2800" dirty="0" err="1">
                <a:latin typeface="Century Gothic" panose="020B0502020202020204" pitchFamily="34" charset="0"/>
              </a:rPr>
              <a:t>nosotros</a:t>
            </a:r>
            <a:r>
              <a:rPr lang="en-US" sz="2800" dirty="0">
                <a:latin typeface="Century Gothic" panose="020B0502020202020204" pitchFamily="34" charset="0"/>
              </a:rPr>
              <a:t>, que </a:t>
            </a:r>
            <a:r>
              <a:rPr lang="en-US" sz="2800" dirty="0" err="1">
                <a:latin typeface="Century Gothic" panose="020B0502020202020204" pitchFamily="34" charset="0"/>
              </a:rPr>
              <a:t>fuimos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los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primeros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en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esperar</a:t>
            </a:r>
            <a:r>
              <a:rPr lang="en-US" sz="2800" dirty="0"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latin typeface="Century Gothic" panose="020B0502020202020204" pitchFamily="34" charset="0"/>
              </a:rPr>
              <a:t>en</a:t>
            </a:r>
            <a:r>
              <a:rPr lang="en-US" sz="2800" dirty="0">
                <a:latin typeface="Century Gothic" panose="020B0502020202020204" pitchFamily="34" charset="0"/>
              </a:rPr>
              <a:t> Cristo, </a:t>
            </a:r>
            <a:r>
              <a:rPr lang="en-US" sz="2800" dirty="0" err="1">
                <a:latin typeface="Century Gothic" panose="020B0502020202020204" pitchFamily="34" charset="0"/>
              </a:rPr>
              <a:t>seamos</a:t>
            </a:r>
            <a:r>
              <a:rPr lang="en-US" sz="2800" dirty="0">
                <a:latin typeface="Century Gothic" panose="020B0502020202020204" pitchFamily="34" charset="0"/>
              </a:rPr>
              <a:t> para </a:t>
            </a:r>
            <a:r>
              <a:rPr lang="en-US" sz="2800" dirty="0" err="1">
                <a:latin typeface="Century Gothic" panose="020B0502020202020204" pitchFamily="34" charset="0"/>
              </a:rPr>
              <a:t>alabanza</a:t>
            </a:r>
            <a:r>
              <a:rPr lang="en-US" sz="2800" dirty="0">
                <a:latin typeface="Century Gothic" panose="020B0502020202020204" pitchFamily="34" charset="0"/>
              </a:rPr>
              <a:t> de </a:t>
            </a:r>
            <a:r>
              <a:rPr lang="en-US" sz="2800" dirty="0" err="1">
                <a:latin typeface="Century Gothic" panose="020B0502020202020204" pitchFamily="34" charset="0"/>
              </a:rPr>
              <a:t>su</a:t>
            </a:r>
            <a:r>
              <a:rPr lang="en-US" sz="2800" dirty="0">
                <a:latin typeface="Century Gothic" panose="020B0502020202020204" pitchFamily="34" charset="0"/>
              </a:rPr>
              <a:t> gloria. 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4B4F440-56BE-D11F-E4B4-149A1D80C233}"/>
              </a:ext>
            </a:extLst>
          </p:cNvPr>
          <p:cNvCxnSpPr>
            <a:cxnSpLocks/>
          </p:cNvCxnSpPr>
          <p:nvPr/>
        </p:nvCxnSpPr>
        <p:spPr>
          <a:xfrm>
            <a:off x="6096000" y="248194"/>
            <a:ext cx="0" cy="48874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C893505-9324-AB41-BD47-F87F7F6A9B3F}"/>
              </a:ext>
            </a:extLst>
          </p:cNvPr>
          <p:cNvSpPr txBox="1"/>
          <p:nvPr/>
        </p:nvSpPr>
        <p:spPr>
          <a:xfrm>
            <a:off x="1891430" y="5288949"/>
            <a:ext cx="10300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entury Gothic" panose="020B0502020202020204" pitchFamily="34" charset="0"/>
              </a:rPr>
              <a:t>GOD’S VIEW OF THE CHURCH</a:t>
            </a:r>
          </a:p>
          <a:p>
            <a:r>
              <a:rPr lang="en-US" sz="4000" dirty="0">
                <a:latin typeface="Century Gothic" panose="020B0502020202020204" pitchFamily="34" charset="0"/>
              </a:rPr>
              <a:t>LA VISIÓN DE DIOS SOBRE LA IGLESIA</a:t>
            </a:r>
          </a:p>
        </p:txBody>
      </p:sp>
    </p:spTree>
    <p:extLst>
      <p:ext uri="{BB962C8B-B14F-4D97-AF65-F5344CB8AC3E}">
        <p14:creationId xmlns:p14="http://schemas.microsoft.com/office/powerpoint/2010/main" val="37803089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139</TotalTime>
  <Words>1083</Words>
  <Application>Microsoft Macintosh PowerPoint</Application>
  <PresentationFormat>Widescreen</PresentationFormat>
  <Paragraphs>70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2</cp:revision>
  <dcterms:created xsi:type="dcterms:W3CDTF">2024-01-05T15:41:34Z</dcterms:created>
  <dcterms:modified xsi:type="dcterms:W3CDTF">2024-01-07T12:46:54Z</dcterms:modified>
</cp:coreProperties>
</file>