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autoCompressPictures="0">
  <p:sldMasterIdLst>
    <p:sldMasterId id="2147483660" r:id="rId1"/>
  </p:sldMasterIdLst>
  <p:sldIdLst>
    <p:sldId id="256" r:id="rId2"/>
    <p:sldId id="257" r:id="rId3"/>
    <p:sldId id="262" r:id="rId4"/>
    <p:sldId id="263" r:id="rId5"/>
    <p:sldId id="264" r:id="rId6"/>
    <p:sldId id="265" r:id="rId7"/>
    <p:sldId id="266" r:id="rId8"/>
    <p:sldId id="267" r:id="rId9"/>
    <p:sldId id="268" r:id="rId10"/>
    <p:sldId id="269" r:id="rId11"/>
    <p:sldId id="270" r:id="rId12"/>
    <p:sldId id="260" r:id="rId13"/>
    <p:sldId id="261"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48"/>
  </p:normalViewPr>
  <p:slideViewPr>
    <p:cSldViewPr snapToGrid="0">
      <p:cViewPr varScale="1">
        <p:scale>
          <a:sx n="107" d="100"/>
          <a:sy n="107" d="100"/>
        </p:scale>
        <p:origin x="1184"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52DEFB3-C594-364E-A6CF-760FF776BF55}" type="datetimeFigureOut">
              <a:rPr lang="en-US" smtClean="0"/>
              <a:t>2/25/24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87E664-94B3-1048-980C-33982A43D94C}" type="slidenum">
              <a:rPr lang="en-US" smtClean="0"/>
              <a:t>‹#›</a:t>
            </a:fld>
            <a:endParaRPr lang="en-US"/>
          </a:p>
        </p:txBody>
      </p:sp>
    </p:spTree>
    <p:extLst>
      <p:ext uri="{BB962C8B-B14F-4D97-AF65-F5344CB8AC3E}">
        <p14:creationId xmlns:p14="http://schemas.microsoft.com/office/powerpoint/2010/main" val="42423926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52DEFB3-C594-364E-A6CF-760FF776BF55}" type="datetimeFigureOut">
              <a:rPr lang="en-US" smtClean="0"/>
              <a:t>2/25/24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87E664-94B3-1048-980C-33982A43D94C}" type="slidenum">
              <a:rPr lang="en-US" smtClean="0"/>
              <a:t>‹#›</a:t>
            </a:fld>
            <a:endParaRPr lang="en-US"/>
          </a:p>
        </p:txBody>
      </p:sp>
    </p:spTree>
    <p:extLst>
      <p:ext uri="{BB962C8B-B14F-4D97-AF65-F5344CB8AC3E}">
        <p14:creationId xmlns:p14="http://schemas.microsoft.com/office/powerpoint/2010/main" val="35889393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52DEFB3-C594-364E-A6CF-760FF776BF55}" type="datetimeFigureOut">
              <a:rPr lang="en-US" smtClean="0"/>
              <a:t>2/25/24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87E664-94B3-1048-980C-33982A43D94C}" type="slidenum">
              <a:rPr lang="en-US" smtClean="0"/>
              <a:t>‹#›</a:t>
            </a:fld>
            <a:endParaRPr lang="en-US"/>
          </a:p>
        </p:txBody>
      </p:sp>
    </p:spTree>
    <p:extLst>
      <p:ext uri="{BB962C8B-B14F-4D97-AF65-F5344CB8AC3E}">
        <p14:creationId xmlns:p14="http://schemas.microsoft.com/office/powerpoint/2010/main" val="15801195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52DEFB3-C594-364E-A6CF-760FF776BF55}" type="datetimeFigureOut">
              <a:rPr lang="en-US" smtClean="0"/>
              <a:t>2/25/24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87E664-94B3-1048-980C-33982A43D94C}" type="slidenum">
              <a:rPr lang="en-US" smtClean="0"/>
              <a:t>‹#›</a:t>
            </a:fld>
            <a:endParaRPr lang="en-US"/>
          </a:p>
        </p:txBody>
      </p:sp>
    </p:spTree>
    <p:extLst>
      <p:ext uri="{BB962C8B-B14F-4D97-AF65-F5344CB8AC3E}">
        <p14:creationId xmlns:p14="http://schemas.microsoft.com/office/powerpoint/2010/main" val="14409072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52DEFB3-C594-364E-A6CF-760FF776BF55}" type="datetimeFigureOut">
              <a:rPr lang="en-US" smtClean="0"/>
              <a:t>2/25/24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87E664-94B3-1048-980C-33982A43D94C}" type="slidenum">
              <a:rPr lang="en-US" smtClean="0"/>
              <a:t>‹#›</a:t>
            </a:fld>
            <a:endParaRPr lang="en-US"/>
          </a:p>
        </p:txBody>
      </p:sp>
    </p:spTree>
    <p:extLst>
      <p:ext uri="{BB962C8B-B14F-4D97-AF65-F5344CB8AC3E}">
        <p14:creationId xmlns:p14="http://schemas.microsoft.com/office/powerpoint/2010/main" val="15096732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52DEFB3-C594-364E-A6CF-760FF776BF55}" type="datetimeFigureOut">
              <a:rPr lang="en-US" smtClean="0"/>
              <a:t>2/25/24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87E664-94B3-1048-980C-33982A43D94C}" type="slidenum">
              <a:rPr lang="en-US" smtClean="0"/>
              <a:t>‹#›</a:t>
            </a:fld>
            <a:endParaRPr lang="en-US"/>
          </a:p>
        </p:txBody>
      </p:sp>
    </p:spTree>
    <p:extLst>
      <p:ext uri="{BB962C8B-B14F-4D97-AF65-F5344CB8AC3E}">
        <p14:creationId xmlns:p14="http://schemas.microsoft.com/office/powerpoint/2010/main" val="29190880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52DEFB3-C594-364E-A6CF-760FF776BF55}" type="datetimeFigureOut">
              <a:rPr lang="en-US" smtClean="0"/>
              <a:t>2/25/24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87E664-94B3-1048-980C-33982A43D94C}" type="slidenum">
              <a:rPr lang="en-US" smtClean="0"/>
              <a:t>‹#›</a:t>
            </a:fld>
            <a:endParaRPr lang="en-US"/>
          </a:p>
        </p:txBody>
      </p:sp>
    </p:spTree>
    <p:extLst>
      <p:ext uri="{BB962C8B-B14F-4D97-AF65-F5344CB8AC3E}">
        <p14:creationId xmlns:p14="http://schemas.microsoft.com/office/powerpoint/2010/main" val="3967883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52DEFB3-C594-364E-A6CF-760FF776BF55}" type="datetimeFigureOut">
              <a:rPr lang="en-US" smtClean="0"/>
              <a:t>2/25/24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87E664-94B3-1048-980C-33982A43D94C}" type="slidenum">
              <a:rPr lang="en-US" smtClean="0"/>
              <a:t>‹#›</a:t>
            </a:fld>
            <a:endParaRPr lang="en-US"/>
          </a:p>
        </p:txBody>
      </p:sp>
    </p:spTree>
    <p:extLst>
      <p:ext uri="{BB962C8B-B14F-4D97-AF65-F5344CB8AC3E}">
        <p14:creationId xmlns:p14="http://schemas.microsoft.com/office/powerpoint/2010/main" val="27588964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2DEFB3-C594-364E-A6CF-760FF776BF55}" type="datetimeFigureOut">
              <a:rPr lang="en-US" smtClean="0"/>
              <a:t>2/25/24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F87E664-94B3-1048-980C-33982A43D94C}" type="slidenum">
              <a:rPr lang="en-US" smtClean="0"/>
              <a:t>‹#›</a:t>
            </a:fld>
            <a:endParaRPr lang="en-US"/>
          </a:p>
        </p:txBody>
      </p:sp>
    </p:spTree>
    <p:extLst>
      <p:ext uri="{BB962C8B-B14F-4D97-AF65-F5344CB8AC3E}">
        <p14:creationId xmlns:p14="http://schemas.microsoft.com/office/powerpoint/2010/main" val="28112729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52DEFB3-C594-364E-A6CF-760FF776BF55}" type="datetimeFigureOut">
              <a:rPr lang="en-US" smtClean="0"/>
              <a:t>2/25/24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87E664-94B3-1048-980C-33982A43D94C}" type="slidenum">
              <a:rPr lang="en-US" smtClean="0"/>
              <a:t>‹#›</a:t>
            </a:fld>
            <a:endParaRPr lang="en-US"/>
          </a:p>
        </p:txBody>
      </p:sp>
    </p:spTree>
    <p:extLst>
      <p:ext uri="{BB962C8B-B14F-4D97-AF65-F5344CB8AC3E}">
        <p14:creationId xmlns:p14="http://schemas.microsoft.com/office/powerpoint/2010/main" val="25923276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52DEFB3-C594-364E-A6CF-760FF776BF55}" type="datetimeFigureOut">
              <a:rPr lang="en-US" smtClean="0"/>
              <a:t>2/25/24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87E664-94B3-1048-980C-33982A43D94C}" type="slidenum">
              <a:rPr lang="en-US" smtClean="0"/>
              <a:t>‹#›</a:t>
            </a:fld>
            <a:endParaRPr lang="en-US"/>
          </a:p>
        </p:txBody>
      </p:sp>
    </p:spTree>
    <p:extLst>
      <p:ext uri="{BB962C8B-B14F-4D97-AF65-F5344CB8AC3E}">
        <p14:creationId xmlns:p14="http://schemas.microsoft.com/office/powerpoint/2010/main" val="2579888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2DEFB3-C594-364E-A6CF-760FF776BF55}" type="datetimeFigureOut">
              <a:rPr lang="en-US" smtClean="0"/>
              <a:t>2/25/24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87E664-94B3-1048-980C-33982A43D94C}" type="slidenum">
              <a:rPr lang="en-US" smtClean="0"/>
              <a:t>‹#›</a:t>
            </a:fld>
            <a:endParaRPr lang="en-US"/>
          </a:p>
        </p:txBody>
      </p:sp>
    </p:spTree>
    <p:extLst>
      <p:ext uri="{BB962C8B-B14F-4D97-AF65-F5344CB8AC3E}">
        <p14:creationId xmlns:p14="http://schemas.microsoft.com/office/powerpoint/2010/main" val="143998405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4861756"/>
      </p:ext>
    </p:extLst>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descr="A rocky mountain with a blue sky with Mount Sinai in the background&#10;&#10;Description automatically generated">
            <a:extLst>
              <a:ext uri="{FF2B5EF4-FFF2-40B4-BE49-F238E27FC236}">
                <a16:creationId xmlns:a16="http://schemas.microsoft.com/office/drawing/2014/main" id="{1534B61B-A4E6-CA24-9E8C-0EBBD3BECB7A}"/>
              </a:ext>
            </a:extLst>
          </p:cNvPr>
          <p:cNvPicPr>
            <a:picLocks noChangeAspect="1"/>
          </p:cNvPicPr>
          <p:nvPr/>
        </p:nvPicPr>
        <p:blipFill rotWithShape="1">
          <a:blip r:embed="rId2"/>
          <a:srcRect l="-12" t="8829" r="12" b="16243"/>
          <a:stretch/>
        </p:blipFill>
        <p:spPr>
          <a:xfrm>
            <a:off x="1" y="0"/>
            <a:ext cx="12190476" cy="6858000"/>
          </a:xfrm>
          <a:prstGeom prst="rect">
            <a:avLst/>
          </a:prstGeom>
        </p:spPr>
      </p:pic>
      <p:sp>
        <p:nvSpPr>
          <p:cNvPr id="8" name="Rectangle 7">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4" name="TextBox 3">
            <a:extLst>
              <a:ext uri="{FF2B5EF4-FFF2-40B4-BE49-F238E27FC236}">
                <a16:creationId xmlns:a16="http://schemas.microsoft.com/office/drawing/2014/main" id="{2A6EC074-85DD-5031-4EA6-64FD4898ED4A}"/>
              </a:ext>
            </a:extLst>
          </p:cNvPr>
          <p:cNvSpPr txBox="1"/>
          <p:nvPr/>
        </p:nvSpPr>
        <p:spPr>
          <a:xfrm>
            <a:off x="8041710" y="6526060"/>
            <a:ext cx="4148766" cy="369332"/>
          </a:xfrm>
          <a:prstGeom prst="rect">
            <a:avLst/>
          </a:prstGeom>
          <a:noFill/>
        </p:spPr>
        <p:txBody>
          <a:bodyPr wrap="square" rtlCol="0">
            <a:spAutoFit/>
          </a:bodyPr>
          <a:lstStyle/>
          <a:p>
            <a:pPr algn="r"/>
            <a:r>
              <a:rPr lang="en-US" dirty="0"/>
              <a:t>Courtesy of Leon Mauldin</a:t>
            </a:r>
          </a:p>
        </p:txBody>
      </p:sp>
    </p:spTree>
    <p:extLst>
      <p:ext uri="{BB962C8B-B14F-4D97-AF65-F5344CB8AC3E}">
        <p14:creationId xmlns:p14="http://schemas.microsoft.com/office/powerpoint/2010/main" val="2933897260"/>
      </p:ext>
    </p:extLst>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descr="A rocky mountain with a blue sky with Mount Sinai in the background&#10;&#10;Description automatically generated">
            <a:extLst>
              <a:ext uri="{FF2B5EF4-FFF2-40B4-BE49-F238E27FC236}">
                <a16:creationId xmlns:a16="http://schemas.microsoft.com/office/drawing/2014/main" id="{1534B61B-A4E6-CA24-9E8C-0EBBD3BECB7A}"/>
              </a:ext>
            </a:extLst>
          </p:cNvPr>
          <p:cNvPicPr>
            <a:picLocks noChangeAspect="1"/>
          </p:cNvPicPr>
          <p:nvPr/>
        </p:nvPicPr>
        <p:blipFill rotWithShape="1">
          <a:blip r:embed="rId2">
            <a:alphaModFix amt="44000"/>
          </a:blip>
          <a:srcRect l="-12" t="8829" r="12" b="16243"/>
          <a:stretch/>
        </p:blipFill>
        <p:spPr>
          <a:xfrm>
            <a:off x="1" y="0"/>
            <a:ext cx="12190476" cy="6858000"/>
          </a:xfrm>
          <a:prstGeom prst="rect">
            <a:avLst/>
          </a:prstGeom>
        </p:spPr>
      </p:pic>
      <p:sp>
        <p:nvSpPr>
          <p:cNvPr id="8" name="Rectangle 7">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4" name="TextBox 3">
            <a:extLst>
              <a:ext uri="{FF2B5EF4-FFF2-40B4-BE49-F238E27FC236}">
                <a16:creationId xmlns:a16="http://schemas.microsoft.com/office/drawing/2014/main" id="{2A6EC074-85DD-5031-4EA6-64FD4898ED4A}"/>
              </a:ext>
            </a:extLst>
          </p:cNvPr>
          <p:cNvSpPr txBox="1"/>
          <p:nvPr/>
        </p:nvSpPr>
        <p:spPr>
          <a:xfrm>
            <a:off x="8041710" y="6526060"/>
            <a:ext cx="4148766" cy="369332"/>
          </a:xfrm>
          <a:prstGeom prst="rect">
            <a:avLst/>
          </a:prstGeom>
          <a:noFill/>
        </p:spPr>
        <p:txBody>
          <a:bodyPr wrap="square" rtlCol="0">
            <a:spAutoFit/>
          </a:bodyPr>
          <a:lstStyle/>
          <a:p>
            <a:pPr algn="r"/>
            <a:r>
              <a:rPr lang="en-US" dirty="0"/>
              <a:t>Courtesy of Leon Mauldin</a:t>
            </a:r>
          </a:p>
        </p:txBody>
      </p:sp>
      <p:sp>
        <p:nvSpPr>
          <p:cNvPr id="5" name="TextBox 4">
            <a:extLst>
              <a:ext uri="{FF2B5EF4-FFF2-40B4-BE49-F238E27FC236}">
                <a16:creationId xmlns:a16="http://schemas.microsoft.com/office/drawing/2014/main" id="{49E0A541-878F-7B94-C817-CF1D2787FF1C}"/>
              </a:ext>
            </a:extLst>
          </p:cNvPr>
          <p:cNvSpPr txBox="1"/>
          <p:nvPr/>
        </p:nvSpPr>
        <p:spPr>
          <a:xfrm>
            <a:off x="213755" y="669197"/>
            <a:ext cx="5502234" cy="6001643"/>
          </a:xfrm>
          <a:prstGeom prst="rect">
            <a:avLst/>
          </a:prstGeom>
          <a:noFill/>
        </p:spPr>
        <p:txBody>
          <a:bodyPr wrap="square" rtlCol="0">
            <a:spAutoFit/>
          </a:bodyPr>
          <a:lstStyle/>
          <a:p>
            <a:r>
              <a:rPr lang="en-US" sz="3200" dirty="0">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“The Lord passed before him and proclaimed, “The Lord, the Lord, a God merciful and gracious, slow to anger, and abounding in steadfast love and faithfulness, keeping steadfast love for thousands, forgiving iniquity and transgression and sin, but who will by no means clear the guilty, visiting the iniquity of the fathers on the children and the children’s children, to the third and the fourth generation.”” </a:t>
            </a:r>
          </a:p>
          <a:p>
            <a:r>
              <a:rPr lang="en-US" sz="3200" dirty="0">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(Exodus 34:6–7, ESV) </a:t>
            </a:r>
          </a:p>
        </p:txBody>
      </p:sp>
      <p:sp>
        <p:nvSpPr>
          <p:cNvPr id="6" name="TextBox 5">
            <a:extLst>
              <a:ext uri="{FF2B5EF4-FFF2-40B4-BE49-F238E27FC236}">
                <a16:creationId xmlns:a16="http://schemas.microsoft.com/office/drawing/2014/main" id="{8CE22E44-9123-F766-628C-E8BFFFC4E1C5}"/>
              </a:ext>
            </a:extLst>
          </p:cNvPr>
          <p:cNvSpPr txBox="1"/>
          <p:nvPr/>
        </p:nvSpPr>
        <p:spPr>
          <a:xfrm>
            <a:off x="6476012" y="674400"/>
            <a:ext cx="5589317" cy="5509200"/>
          </a:xfrm>
          <a:prstGeom prst="rect">
            <a:avLst/>
          </a:prstGeom>
          <a:noFill/>
        </p:spPr>
        <p:txBody>
          <a:bodyPr wrap="square" rtlCol="0">
            <a:spAutoFit/>
          </a:bodyPr>
          <a:lstStyle/>
          <a:p>
            <a:r>
              <a:rPr lang="en-US" sz="3200" dirty="0">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a:t>
            </a:r>
            <a:r>
              <a:rPr lang="en-US" sz="3200" dirty="0" err="1">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Entonces</a:t>
            </a:r>
            <a:r>
              <a:rPr lang="en-US" sz="3200" dirty="0">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 </a:t>
            </a:r>
            <a:r>
              <a:rPr lang="en-US" sz="3200" dirty="0" err="1">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pasó</a:t>
            </a:r>
            <a:r>
              <a:rPr lang="en-US" sz="3200" dirty="0">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 </a:t>
            </a:r>
            <a:r>
              <a:rPr lang="en-US" sz="3200" dirty="0" err="1">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el</a:t>
            </a:r>
            <a:r>
              <a:rPr lang="en-US" sz="3200" dirty="0">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 </a:t>
            </a:r>
            <a:r>
              <a:rPr lang="en-US" sz="3200" dirty="0" err="1">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Señor</a:t>
            </a:r>
            <a:r>
              <a:rPr lang="en-US" sz="3200" dirty="0">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 </a:t>
            </a:r>
            <a:r>
              <a:rPr lang="en-US" sz="3200" dirty="0" err="1">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por</a:t>
            </a:r>
            <a:r>
              <a:rPr lang="en-US" sz="3200" dirty="0">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 </a:t>
            </a:r>
            <a:r>
              <a:rPr lang="en-US" sz="3200" dirty="0" err="1">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delante</a:t>
            </a:r>
            <a:r>
              <a:rPr lang="en-US" sz="3200" dirty="0">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 de </a:t>
            </a:r>
            <a:r>
              <a:rPr lang="en-US" sz="3200" dirty="0" err="1">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él</a:t>
            </a:r>
            <a:r>
              <a:rPr lang="en-US" sz="3200" dirty="0">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 y </a:t>
            </a:r>
            <a:r>
              <a:rPr lang="en-US" sz="3200" dirty="0" err="1">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proclamó</a:t>
            </a:r>
            <a:r>
              <a:rPr lang="en-US" sz="3200" dirty="0">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 El </a:t>
            </a:r>
            <a:r>
              <a:rPr lang="en-US" sz="3200" dirty="0" err="1">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Señor</a:t>
            </a:r>
            <a:r>
              <a:rPr lang="en-US" sz="3200" dirty="0">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 </a:t>
            </a:r>
            <a:r>
              <a:rPr lang="en-US" sz="3200" dirty="0" err="1">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el</a:t>
            </a:r>
            <a:r>
              <a:rPr lang="en-US" sz="3200" dirty="0">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 </a:t>
            </a:r>
            <a:r>
              <a:rPr lang="en-US" sz="3200" dirty="0" err="1">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Señor</a:t>
            </a:r>
            <a:r>
              <a:rPr lang="en-US" sz="3200" dirty="0">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 Dios </a:t>
            </a:r>
            <a:r>
              <a:rPr lang="en-US" sz="3200" dirty="0" err="1">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compasivo</a:t>
            </a:r>
            <a:r>
              <a:rPr lang="en-US" sz="3200" dirty="0">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 y </a:t>
            </a:r>
            <a:r>
              <a:rPr lang="en-US" sz="3200" dirty="0" err="1">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clemente</a:t>
            </a:r>
            <a:r>
              <a:rPr lang="en-US" sz="3200" dirty="0">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 lento para la </a:t>
            </a:r>
            <a:r>
              <a:rPr lang="en-US" sz="3200" dirty="0" err="1">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ira</a:t>
            </a:r>
            <a:r>
              <a:rPr lang="en-US" sz="3200" dirty="0">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 y </a:t>
            </a:r>
            <a:r>
              <a:rPr lang="en-US" sz="3200" dirty="0" err="1">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abundante</a:t>
            </a:r>
            <a:r>
              <a:rPr lang="en-US" sz="3200" dirty="0">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 </a:t>
            </a:r>
            <a:r>
              <a:rPr lang="en-US" sz="3200" dirty="0" err="1">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en</a:t>
            </a:r>
            <a:r>
              <a:rPr lang="en-US" sz="3200" dirty="0">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 misericordia y </a:t>
            </a:r>
            <a:r>
              <a:rPr lang="en-US" sz="3200" dirty="0" err="1">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verdad</a:t>
            </a:r>
            <a:r>
              <a:rPr lang="en-US" sz="3200" dirty="0">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 </a:t>
            </a:r>
            <a:r>
              <a:rPr lang="en-US" sz="3200" dirty="0" err="1">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el</a:t>
            </a:r>
            <a:r>
              <a:rPr lang="en-US" sz="3200" dirty="0">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 que </a:t>
            </a:r>
            <a:r>
              <a:rPr lang="en-US" sz="3200" dirty="0" err="1">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guarda</a:t>
            </a:r>
            <a:r>
              <a:rPr lang="en-US" sz="3200" dirty="0">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 misericordia a </a:t>
            </a:r>
            <a:r>
              <a:rPr lang="en-US" sz="3200" dirty="0" err="1">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millares</a:t>
            </a:r>
            <a:r>
              <a:rPr lang="en-US" sz="3200" dirty="0">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 </a:t>
            </a:r>
            <a:r>
              <a:rPr lang="en-US" sz="3200" dirty="0" err="1">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el</a:t>
            </a:r>
            <a:r>
              <a:rPr lang="en-US" sz="3200" dirty="0">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 que </a:t>
            </a:r>
            <a:r>
              <a:rPr lang="en-US" sz="3200" dirty="0" err="1">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perdona</a:t>
            </a:r>
            <a:r>
              <a:rPr lang="en-US" sz="3200" dirty="0">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 la </a:t>
            </a:r>
            <a:r>
              <a:rPr lang="en-US" sz="3200" dirty="0" err="1">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iniquidad</a:t>
            </a:r>
            <a:r>
              <a:rPr lang="en-US" sz="3200" dirty="0">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 la </a:t>
            </a:r>
            <a:r>
              <a:rPr lang="en-US" sz="3200" dirty="0" err="1">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transgresión</a:t>
            </a:r>
            <a:r>
              <a:rPr lang="en-US" sz="3200" dirty="0">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 y </a:t>
            </a:r>
            <a:r>
              <a:rPr lang="en-US" sz="3200" dirty="0" err="1">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el</a:t>
            </a:r>
            <a:r>
              <a:rPr lang="en-US" sz="3200" dirty="0">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 </a:t>
            </a:r>
            <a:r>
              <a:rPr lang="en-US" sz="3200" dirty="0" err="1">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pecado</a:t>
            </a:r>
            <a:r>
              <a:rPr lang="en-US" sz="3200" dirty="0">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 y que no </a:t>
            </a:r>
            <a:r>
              <a:rPr lang="en-US" sz="3200" dirty="0" err="1">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tendrá</a:t>
            </a:r>
            <a:r>
              <a:rPr lang="en-US" sz="3200" dirty="0">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 </a:t>
            </a:r>
            <a:r>
              <a:rPr lang="en-US" sz="3200" dirty="0" err="1">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por</a:t>
            </a:r>
            <a:r>
              <a:rPr lang="en-US" sz="3200" dirty="0">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 </a:t>
            </a:r>
            <a:r>
              <a:rPr lang="en-US" sz="3200" dirty="0" err="1">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inocente</a:t>
            </a:r>
            <a:r>
              <a:rPr lang="en-US" sz="3200" dirty="0">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 al culpable; </a:t>
            </a:r>
            <a:r>
              <a:rPr lang="en-US" sz="3200" dirty="0" err="1">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el</a:t>
            </a:r>
            <a:r>
              <a:rPr lang="en-US" sz="3200" dirty="0">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 que </a:t>
            </a:r>
            <a:r>
              <a:rPr lang="en-US" sz="3200" dirty="0" err="1">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castiga</a:t>
            </a:r>
            <a:r>
              <a:rPr lang="en-US" sz="3200" dirty="0">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 la </a:t>
            </a:r>
            <a:r>
              <a:rPr lang="en-US" sz="3200" dirty="0" err="1">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iniquidad</a:t>
            </a:r>
            <a:r>
              <a:rPr lang="en-US" sz="3200" dirty="0">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 de </a:t>
            </a:r>
            <a:r>
              <a:rPr lang="en-US" sz="3200" dirty="0" err="1">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los</a:t>
            </a:r>
            <a:r>
              <a:rPr lang="en-US" sz="3200" dirty="0">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 padres </a:t>
            </a:r>
            <a:r>
              <a:rPr lang="en-US" sz="3200" dirty="0" err="1">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sobre</a:t>
            </a:r>
            <a:r>
              <a:rPr lang="en-US" sz="3200" dirty="0">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 </a:t>
            </a:r>
            <a:r>
              <a:rPr lang="en-US" sz="3200" dirty="0" err="1">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los</a:t>
            </a:r>
            <a:r>
              <a:rPr lang="en-US" sz="3200" dirty="0">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 </a:t>
            </a:r>
            <a:r>
              <a:rPr lang="en-US" sz="3200" dirty="0" err="1">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hijos</a:t>
            </a:r>
            <a:r>
              <a:rPr lang="en-US" sz="3200" dirty="0">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 y </a:t>
            </a:r>
            <a:r>
              <a:rPr lang="en-US" sz="3200" dirty="0" err="1">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sobre</a:t>
            </a:r>
            <a:r>
              <a:rPr lang="en-US" sz="3200" dirty="0">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 </a:t>
            </a:r>
            <a:r>
              <a:rPr lang="en-US" sz="3200" dirty="0" err="1">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los</a:t>
            </a:r>
            <a:r>
              <a:rPr lang="en-US" sz="3200" dirty="0">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 </a:t>
            </a:r>
            <a:r>
              <a:rPr lang="en-US" sz="3200" dirty="0" err="1">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hijos</a:t>
            </a:r>
            <a:r>
              <a:rPr lang="en-US" sz="3200" dirty="0">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 de </a:t>
            </a:r>
            <a:r>
              <a:rPr lang="en-US" sz="3200" dirty="0" err="1">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los</a:t>
            </a:r>
            <a:r>
              <a:rPr lang="en-US" sz="3200" dirty="0">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 </a:t>
            </a:r>
            <a:r>
              <a:rPr lang="en-US" sz="3200" dirty="0" err="1">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hijos</a:t>
            </a:r>
            <a:r>
              <a:rPr lang="en-US" sz="3200" dirty="0">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 hasta la </a:t>
            </a:r>
            <a:r>
              <a:rPr lang="en-US" sz="3200" dirty="0" err="1">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tercera</a:t>
            </a:r>
            <a:r>
              <a:rPr lang="en-US" sz="3200" dirty="0">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 y </a:t>
            </a:r>
            <a:r>
              <a:rPr lang="en-US" sz="3200" dirty="0" err="1">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cuarta</a:t>
            </a:r>
            <a:r>
              <a:rPr lang="en-US" sz="3200" dirty="0">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 </a:t>
            </a:r>
            <a:r>
              <a:rPr lang="en-US" sz="3200" dirty="0" err="1">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generación</a:t>
            </a:r>
            <a:r>
              <a:rPr lang="en-US" sz="3200" dirty="0">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 (</a:t>
            </a:r>
            <a:r>
              <a:rPr lang="en-US" sz="3200" dirty="0" err="1">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Éxodo</a:t>
            </a:r>
            <a:r>
              <a:rPr lang="en-US" sz="3200" dirty="0">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 34:6–7, LBLA) </a:t>
            </a:r>
          </a:p>
        </p:txBody>
      </p:sp>
      <p:cxnSp>
        <p:nvCxnSpPr>
          <p:cNvPr id="9" name="Straight Connector 8">
            <a:extLst>
              <a:ext uri="{FF2B5EF4-FFF2-40B4-BE49-F238E27FC236}">
                <a16:creationId xmlns:a16="http://schemas.microsoft.com/office/drawing/2014/main" id="{13B8DEE2-2188-865F-1689-A07055C261B4}"/>
              </a:ext>
            </a:extLst>
          </p:cNvPr>
          <p:cNvCxnSpPr>
            <a:cxnSpLocks/>
          </p:cNvCxnSpPr>
          <p:nvPr/>
        </p:nvCxnSpPr>
        <p:spPr>
          <a:xfrm flipH="1">
            <a:off x="6095239" y="669197"/>
            <a:ext cx="761" cy="575665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14048073"/>
      </p:ext>
    </p:extLst>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1912C1-CC8A-2058-C334-929E8F16525C}"/>
            </a:ext>
          </a:extLst>
        </p:cNvPr>
        <p:cNvGrpSpPr/>
        <p:nvPr/>
      </p:nvGrpSpPr>
      <p:grpSpPr>
        <a:xfrm>
          <a:off x="0" y="0"/>
          <a:ext cx="0" cy="0"/>
          <a:chOff x="0" y="0"/>
          <a:chExt cx="0" cy="0"/>
        </a:xfrm>
      </p:grpSpPr>
      <p:pic>
        <p:nvPicPr>
          <p:cNvPr id="4" name="Picture 3">
            <a:extLst>
              <a:ext uri="{FF2B5EF4-FFF2-40B4-BE49-F238E27FC236}">
                <a16:creationId xmlns:a16="http://schemas.microsoft.com/office/drawing/2014/main" id="{CF645953-E999-20B8-0CE8-56935D79CE60}"/>
              </a:ext>
            </a:extLst>
          </p:cNvPr>
          <p:cNvPicPr>
            <a:picLocks noChangeAspect="1"/>
          </p:cNvPicPr>
          <p:nvPr/>
        </p:nvPicPr>
        <p:blipFill rotWithShape="1">
          <a:blip r:embed="rId2"/>
          <a:srcRect l="8585" t="30502" r="5059" b="37957"/>
          <a:stretch/>
        </p:blipFill>
        <p:spPr>
          <a:xfrm>
            <a:off x="0" y="0"/>
            <a:ext cx="12192000" cy="6858000"/>
          </a:xfrm>
          <a:prstGeom prst="rect">
            <a:avLst/>
          </a:prstGeom>
        </p:spPr>
      </p:pic>
      <p:sp>
        <p:nvSpPr>
          <p:cNvPr id="2" name="TextBox 1">
            <a:extLst>
              <a:ext uri="{FF2B5EF4-FFF2-40B4-BE49-F238E27FC236}">
                <a16:creationId xmlns:a16="http://schemas.microsoft.com/office/drawing/2014/main" id="{35418E6C-5FD6-437D-F5BB-47045BDC1D9C}"/>
              </a:ext>
            </a:extLst>
          </p:cNvPr>
          <p:cNvSpPr txBox="1"/>
          <p:nvPr/>
        </p:nvSpPr>
        <p:spPr>
          <a:xfrm>
            <a:off x="0" y="5260932"/>
            <a:ext cx="12192000" cy="1597068"/>
          </a:xfrm>
          <a:prstGeom prst="rect">
            <a:avLst/>
          </a:prstGeom>
          <a:noFill/>
        </p:spPr>
        <p:txBody>
          <a:bodyPr wrap="square" rtlCol="0">
            <a:spAutoFit/>
          </a:bodyPr>
          <a:lstStyle/>
          <a:p>
            <a:endParaRPr lang="en-US"/>
          </a:p>
        </p:txBody>
      </p:sp>
      <p:sp>
        <p:nvSpPr>
          <p:cNvPr id="5" name="TextBox 4">
            <a:extLst>
              <a:ext uri="{FF2B5EF4-FFF2-40B4-BE49-F238E27FC236}">
                <a16:creationId xmlns:a16="http://schemas.microsoft.com/office/drawing/2014/main" id="{A33CC968-738D-FB77-84D4-C88858A6D867}"/>
              </a:ext>
            </a:extLst>
          </p:cNvPr>
          <p:cNvSpPr txBox="1"/>
          <p:nvPr/>
        </p:nvSpPr>
        <p:spPr>
          <a:xfrm>
            <a:off x="247537" y="2644169"/>
            <a:ext cx="5502234" cy="1569660"/>
          </a:xfrm>
          <a:prstGeom prst="rect">
            <a:avLst/>
          </a:prstGeom>
          <a:noFill/>
        </p:spPr>
        <p:txBody>
          <a:bodyPr wrap="square" rtlCol="0">
            <a:spAutoFit/>
          </a:bodyPr>
          <a:lstStyle/>
          <a:p>
            <a:r>
              <a:rPr lang="en-US" sz="3200" dirty="0">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“so that we who were the first to hope in Christ might be to the praise of his glory.” (Ephesians 1:12, ESV) </a:t>
            </a:r>
          </a:p>
        </p:txBody>
      </p:sp>
      <p:sp>
        <p:nvSpPr>
          <p:cNvPr id="6" name="TextBox 5">
            <a:extLst>
              <a:ext uri="{FF2B5EF4-FFF2-40B4-BE49-F238E27FC236}">
                <a16:creationId xmlns:a16="http://schemas.microsoft.com/office/drawing/2014/main" id="{6B4164A8-6730-AE3D-BBB1-7AAA95070564}"/>
              </a:ext>
            </a:extLst>
          </p:cNvPr>
          <p:cNvSpPr txBox="1"/>
          <p:nvPr/>
        </p:nvSpPr>
        <p:spPr>
          <a:xfrm>
            <a:off x="6353740" y="2647290"/>
            <a:ext cx="5837499" cy="1569660"/>
          </a:xfrm>
          <a:prstGeom prst="rect">
            <a:avLst/>
          </a:prstGeom>
          <a:noFill/>
        </p:spPr>
        <p:txBody>
          <a:bodyPr wrap="square" rtlCol="0">
            <a:spAutoFit/>
          </a:bodyPr>
          <a:lstStyle/>
          <a:p>
            <a:r>
              <a:rPr lang="en-US" sz="3200" dirty="0">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“a fin de que </a:t>
            </a:r>
            <a:r>
              <a:rPr lang="en-US" sz="3200" dirty="0" err="1">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nosotros</a:t>
            </a:r>
            <a:r>
              <a:rPr lang="en-US" sz="3200" dirty="0">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 que </a:t>
            </a:r>
            <a:r>
              <a:rPr lang="en-US" sz="3200" dirty="0" err="1">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fuimos</a:t>
            </a:r>
            <a:r>
              <a:rPr lang="en-US" sz="3200" dirty="0">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 </a:t>
            </a:r>
            <a:r>
              <a:rPr lang="en-US" sz="3200" dirty="0" err="1">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los</a:t>
            </a:r>
            <a:r>
              <a:rPr lang="en-US" sz="3200" dirty="0">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 </a:t>
            </a:r>
            <a:r>
              <a:rPr lang="en-US" sz="3200" dirty="0" err="1">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primeros</a:t>
            </a:r>
            <a:r>
              <a:rPr lang="en-US" sz="3200" dirty="0">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 </a:t>
            </a:r>
            <a:r>
              <a:rPr lang="en-US" sz="3200" dirty="0" err="1">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en</a:t>
            </a:r>
            <a:r>
              <a:rPr lang="en-US" sz="3200" dirty="0">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 </a:t>
            </a:r>
            <a:r>
              <a:rPr lang="en-US" sz="3200" dirty="0" err="1">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esperar</a:t>
            </a:r>
            <a:r>
              <a:rPr lang="en-US" sz="3200" dirty="0">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 </a:t>
            </a:r>
            <a:r>
              <a:rPr lang="en-US" sz="3200" dirty="0" err="1">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en</a:t>
            </a:r>
            <a:r>
              <a:rPr lang="en-US" sz="3200" dirty="0">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 Cristo, </a:t>
            </a:r>
            <a:r>
              <a:rPr lang="en-US" sz="3200" dirty="0" err="1">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seamos</a:t>
            </a:r>
            <a:r>
              <a:rPr lang="en-US" sz="3200" dirty="0">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 para </a:t>
            </a:r>
            <a:r>
              <a:rPr lang="en-US" sz="3200" dirty="0" err="1">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alabanza</a:t>
            </a:r>
            <a:r>
              <a:rPr lang="en-US" sz="3200" dirty="0">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 de </a:t>
            </a:r>
            <a:r>
              <a:rPr lang="en-US" sz="3200" dirty="0" err="1">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su</a:t>
            </a:r>
            <a:r>
              <a:rPr lang="en-US" sz="3200" dirty="0">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 gloria.” (</a:t>
            </a:r>
            <a:r>
              <a:rPr lang="en-US" sz="3200" dirty="0" err="1">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Efesios</a:t>
            </a:r>
            <a:r>
              <a:rPr lang="en-US" sz="3200" dirty="0">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 1:12, LBLA) </a:t>
            </a:r>
          </a:p>
        </p:txBody>
      </p:sp>
      <p:cxnSp>
        <p:nvCxnSpPr>
          <p:cNvPr id="7" name="Straight Connector 6">
            <a:extLst>
              <a:ext uri="{FF2B5EF4-FFF2-40B4-BE49-F238E27FC236}">
                <a16:creationId xmlns:a16="http://schemas.microsoft.com/office/drawing/2014/main" id="{D7975391-0A6C-A070-7B8E-6FEC0570371C}"/>
              </a:ext>
            </a:extLst>
          </p:cNvPr>
          <p:cNvCxnSpPr>
            <a:cxnSpLocks/>
          </p:cNvCxnSpPr>
          <p:nvPr/>
        </p:nvCxnSpPr>
        <p:spPr>
          <a:xfrm>
            <a:off x="6096000" y="2644169"/>
            <a:ext cx="0" cy="156966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12638747"/>
      </p:ext>
    </p:extLst>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55906600"/>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8896B33-CD1C-8A02-FC67-16D465EEEDDF}"/>
            </a:ext>
          </a:extLst>
        </p:cNvPr>
        <p:cNvGrpSpPr/>
        <p:nvPr/>
      </p:nvGrpSpPr>
      <p:grpSpPr>
        <a:xfrm>
          <a:off x="0" y="0"/>
          <a:ext cx="0" cy="0"/>
          <a:chOff x="0" y="0"/>
          <a:chExt cx="0" cy="0"/>
        </a:xfrm>
      </p:grpSpPr>
      <p:pic>
        <p:nvPicPr>
          <p:cNvPr id="4" name="Picture 3">
            <a:extLst>
              <a:ext uri="{FF2B5EF4-FFF2-40B4-BE49-F238E27FC236}">
                <a16:creationId xmlns:a16="http://schemas.microsoft.com/office/drawing/2014/main" id="{3DA754F3-EDE7-07A1-C464-6B44B1B5EC41}"/>
              </a:ext>
            </a:extLst>
          </p:cNvPr>
          <p:cNvPicPr>
            <a:picLocks noChangeAspect="1"/>
          </p:cNvPicPr>
          <p:nvPr/>
        </p:nvPicPr>
        <p:blipFill rotWithShape="1">
          <a:blip r:embed="rId2"/>
          <a:srcRect l="8585" t="30502" r="5059" b="37957"/>
          <a:stretch/>
        </p:blipFill>
        <p:spPr>
          <a:xfrm>
            <a:off x="0" y="0"/>
            <a:ext cx="12192000" cy="6858000"/>
          </a:xfrm>
          <a:prstGeom prst="rect">
            <a:avLst/>
          </a:prstGeom>
        </p:spPr>
      </p:pic>
      <p:pic>
        <p:nvPicPr>
          <p:cNvPr id="5" name="Picture 4">
            <a:extLst>
              <a:ext uri="{FF2B5EF4-FFF2-40B4-BE49-F238E27FC236}">
                <a16:creationId xmlns:a16="http://schemas.microsoft.com/office/drawing/2014/main" id="{0892E9DF-4ED6-0A76-8F32-DC0F145DB36F}"/>
              </a:ext>
            </a:extLst>
          </p:cNvPr>
          <p:cNvPicPr>
            <a:picLocks noChangeAspect="1"/>
          </p:cNvPicPr>
          <p:nvPr/>
        </p:nvPicPr>
        <p:blipFill>
          <a:blip r:embed="rId3"/>
          <a:stretch>
            <a:fillRect/>
          </a:stretch>
        </p:blipFill>
        <p:spPr>
          <a:xfrm>
            <a:off x="2209800" y="1687302"/>
            <a:ext cx="7772400" cy="3483396"/>
          </a:xfrm>
          <a:prstGeom prst="rect">
            <a:avLst/>
          </a:prstGeom>
        </p:spPr>
      </p:pic>
    </p:spTree>
    <p:extLst>
      <p:ext uri="{BB962C8B-B14F-4D97-AF65-F5344CB8AC3E}">
        <p14:creationId xmlns:p14="http://schemas.microsoft.com/office/powerpoint/2010/main" val="1898786087"/>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 name="Picture 2" descr="A body of water with rocks and land in the background&#10;&#10;Description automatically generated">
            <a:extLst>
              <a:ext uri="{FF2B5EF4-FFF2-40B4-BE49-F238E27FC236}">
                <a16:creationId xmlns:a16="http://schemas.microsoft.com/office/drawing/2014/main" id="{28C23421-A895-DA98-0BCA-3EA4C18E94E9}"/>
              </a:ext>
            </a:extLst>
          </p:cNvPr>
          <p:cNvPicPr>
            <a:picLocks noChangeAspect="1"/>
          </p:cNvPicPr>
          <p:nvPr/>
        </p:nvPicPr>
        <p:blipFill rotWithShape="1">
          <a:blip r:embed="rId2"/>
          <a:srcRect t="10968" b="10649"/>
          <a:stretch/>
        </p:blipFill>
        <p:spPr>
          <a:xfrm>
            <a:off x="20" y="1282"/>
            <a:ext cx="12191980" cy="6856718"/>
          </a:xfrm>
          <a:prstGeom prst="rect">
            <a:avLst/>
          </a:prstGeom>
        </p:spPr>
      </p:pic>
      <p:sp>
        <p:nvSpPr>
          <p:cNvPr id="4" name="TextBox 3">
            <a:extLst>
              <a:ext uri="{FF2B5EF4-FFF2-40B4-BE49-F238E27FC236}">
                <a16:creationId xmlns:a16="http://schemas.microsoft.com/office/drawing/2014/main" id="{2A6EC074-85DD-5031-4EA6-64FD4898ED4A}"/>
              </a:ext>
            </a:extLst>
          </p:cNvPr>
          <p:cNvSpPr txBox="1"/>
          <p:nvPr/>
        </p:nvSpPr>
        <p:spPr>
          <a:xfrm>
            <a:off x="8041710" y="6526060"/>
            <a:ext cx="4148766" cy="369332"/>
          </a:xfrm>
          <a:prstGeom prst="rect">
            <a:avLst/>
          </a:prstGeom>
          <a:noFill/>
        </p:spPr>
        <p:txBody>
          <a:bodyPr wrap="square" rtlCol="0">
            <a:spAutoFit/>
          </a:bodyPr>
          <a:lstStyle/>
          <a:p>
            <a:pPr algn="r"/>
            <a:r>
              <a:rPr lang="en-US" dirty="0">
                <a:solidFill>
                  <a:schemeClr val="bg1"/>
                </a:solidFill>
              </a:rPr>
              <a:t>Courtesy of Leon Mauldin</a:t>
            </a:r>
          </a:p>
        </p:txBody>
      </p:sp>
    </p:spTree>
    <p:extLst>
      <p:ext uri="{BB962C8B-B14F-4D97-AF65-F5344CB8AC3E}">
        <p14:creationId xmlns:p14="http://schemas.microsoft.com/office/powerpoint/2010/main" val="3173140289"/>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 name="Picture 2" descr="A body of water with rocks and land in the background&#10;&#10;Description automatically generated">
            <a:extLst>
              <a:ext uri="{FF2B5EF4-FFF2-40B4-BE49-F238E27FC236}">
                <a16:creationId xmlns:a16="http://schemas.microsoft.com/office/drawing/2014/main" id="{28C23421-A895-DA98-0BCA-3EA4C18E94E9}"/>
              </a:ext>
            </a:extLst>
          </p:cNvPr>
          <p:cNvPicPr>
            <a:picLocks noChangeAspect="1"/>
          </p:cNvPicPr>
          <p:nvPr/>
        </p:nvPicPr>
        <p:blipFill rotWithShape="1">
          <a:blip r:embed="rId2"/>
          <a:srcRect t="10968" b="10649"/>
          <a:stretch/>
        </p:blipFill>
        <p:spPr>
          <a:xfrm>
            <a:off x="20" y="1282"/>
            <a:ext cx="12191980" cy="6856718"/>
          </a:xfrm>
          <a:prstGeom prst="rect">
            <a:avLst/>
          </a:prstGeom>
        </p:spPr>
      </p:pic>
      <p:sp>
        <p:nvSpPr>
          <p:cNvPr id="4" name="TextBox 3">
            <a:extLst>
              <a:ext uri="{FF2B5EF4-FFF2-40B4-BE49-F238E27FC236}">
                <a16:creationId xmlns:a16="http://schemas.microsoft.com/office/drawing/2014/main" id="{2A6EC074-85DD-5031-4EA6-64FD4898ED4A}"/>
              </a:ext>
            </a:extLst>
          </p:cNvPr>
          <p:cNvSpPr txBox="1"/>
          <p:nvPr/>
        </p:nvSpPr>
        <p:spPr>
          <a:xfrm>
            <a:off x="8041710" y="6526060"/>
            <a:ext cx="4148766" cy="369332"/>
          </a:xfrm>
          <a:prstGeom prst="rect">
            <a:avLst/>
          </a:prstGeom>
          <a:noFill/>
        </p:spPr>
        <p:txBody>
          <a:bodyPr wrap="square" rtlCol="0">
            <a:spAutoFit/>
          </a:bodyPr>
          <a:lstStyle/>
          <a:p>
            <a:pPr algn="r"/>
            <a:r>
              <a:rPr lang="en-US" dirty="0">
                <a:solidFill>
                  <a:schemeClr val="bg1"/>
                </a:solidFill>
              </a:rPr>
              <a:t>Courtesy of Leon Mauldin</a:t>
            </a:r>
          </a:p>
        </p:txBody>
      </p:sp>
      <p:sp>
        <p:nvSpPr>
          <p:cNvPr id="5" name="TextBox 4">
            <a:extLst>
              <a:ext uri="{FF2B5EF4-FFF2-40B4-BE49-F238E27FC236}">
                <a16:creationId xmlns:a16="http://schemas.microsoft.com/office/drawing/2014/main" id="{49E0A541-878F-7B94-C817-CF1D2787FF1C}"/>
              </a:ext>
            </a:extLst>
          </p:cNvPr>
          <p:cNvSpPr txBox="1"/>
          <p:nvPr/>
        </p:nvSpPr>
        <p:spPr>
          <a:xfrm>
            <a:off x="213755" y="1935679"/>
            <a:ext cx="5502234" cy="2554545"/>
          </a:xfrm>
          <a:prstGeom prst="rect">
            <a:avLst/>
          </a:prstGeom>
          <a:noFill/>
        </p:spPr>
        <p:txBody>
          <a:bodyPr wrap="square" rtlCol="0">
            <a:spAutoFit/>
          </a:bodyPr>
          <a:lstStyle/>
          <a:p>
            <a:r>
              <a:rPr lang="en-US" sz="3200" dirty="0">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“And I will harden Pharaoh’s heart, and he will pursue them, and I will get glory over Pharaoh and all his host, and the Egyptians shall know that I am the Lord.” And they did so.” (Exodus 14:4, ESV) </a:t>
            </a:r>
          </a:p>
        </p:txBody>
      </p:sp>
      <p:sp>
        <p:nvSpPr>
          <p:cNvPr id="6" name="TextBox 5">
            <a:extLst>
              <a:ext uri="{FF2B5EF4-FFF2-40B4-BE49-F238E27FC236}">
                <a16:creationId xmlns:a16="http://schemas.microsoft.com/office/drawing/2014/main" id="{8CE22E44-9123-F766-628C-E8BFFFC4E1C5}"/>
              </a:ext>
            </a:extLst>
          </p:cNvPr>
          <p:cNvSpPr txBox="1"/>
          <p:nvPr/>
        </p:nvSpPr>
        <p:spPr>
          <a:xfrm>
            <a:off x="6476013" y="1923805"/>
            <a:ext cx="5589317" cy="2554545"/>
          </a:xfrm>
          <a:prstGeom prst="rect">
            <a:avLst/>
          </a:prstGeom>
          <a:noFill/>
        </p:spPr>
        <p:txBody>
          <a:bodyPr wrap="square" rtlCol="0">
            <a:spAutoFit/>
          </a:bodyPr>
          <a:lstStyle/>
          <a:p>
            <a:r>
              <a:rPr lang="en-US" sz="3200" dirty="0">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“Y </a:t>
            </a:r>
            <a:r>
              <a:rPr lang="en-US" sz="3200" dirty="0" err="1">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yo</a:t>
            </a:r>
            <a:r>
              <a:rPr lang="en-US" sz="3200" dirty="0">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 </a:t>
            </a:r>
            <a:r>
              <a:rPr lang="en-US" sz="3200" dirty="0" err="1">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endureceré</a:t>
            </a:r>
            <a:r>
              <a:rPr lang="en-US" sz="3200" dirty="0">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 </a:t>
            </a:r>
            <a:r>
              <a:rPr lang="en-US" sz="3200" dirty="0" err="1">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el</a:t>
            </a:r>
            <a:r>
              <a:rPr lang="en-US" sz="3200" dirty="0">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 </a:t>
            </a:r>
            <a:r>
              <a:rPr lang="en-US" sz="3200" dirty="0" err="1">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corazón</a:t>
            </a:r>
            <a:r>
              <a:rPr lang="en-US" sz="3200" dirty="0">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 de </a:t>
            </a:r>
            <a:r>
              <a:rPr lang="en-US" sz="3200" dirty="0" err="1">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Faraón</a:t>
            </a:r>
            <a:r>
              <a:rPr lang="en-US" sz="3200" dirty="0">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 y </a:t>
            </a:r>
            <a:r>
              <a:rPr lang="en-US" sz="3200" dirty="0" err="1">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él</a:t>
            </a:r>
            <a:r>
              <a:rPr lang="en-US" sz="3200" dirty="0">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 </a:t>
            </a:r>
            <a:r>
              <a:rPr lang="en-US" sz="3200" dirty="0" err="1">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los</a:t>
            </a:r>
            <a:r>
              <a:rPr lang="en-US" sz="3200" dirty="0">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 </a:t>
            </a:r>
            <a:r>
              <a:rPr lang="en-US" sz="3200" dirty="0" err="1">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perseguirá</a:t>
            </a:r>
            <a:r>
              <a:rPr lang="en-US" sz="3200" dirty="0">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 y </a:t>
            </a:r>
            <a:r>
              <a:rPr lang="en-US" sz="3200" dirty="0" err="1">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yo</a:t>
            </a:r>
            <a:r>
              <a:rPr lang="en-US" sz="3200" dirty="0">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 </a:t>
            </a:r>
            <a:r>
              <a:rPr lang="en-US" sz="3200" dirty="0" err="1">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seré</a:t>
            </a:r>
            <a:r>
              <a:rPr lang="en-US" sz="3200" dirty="0">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 </a:t>
            </a:r>
            <a:r>
              <a:rPr lang="en-US" sz="3200" dirty="0" err="1">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glorificado</a:t>
            </a:r>
            <a:r>
              <a:rPr lang="en-US" sz="3200" dirty="0">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 </a:t>
            </a:r>
            <a:r>
              <a:rPr lang="en-US" sz="3200" dirty="0" err="1">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por</a:t>
            </a:r>
            <a:r>
              <a:rPr lang="en-US" sz="3200" dirty="0">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 medio de </a:t>
            </a:r>
            <a:r>
              <a:rPr lang="en-US" sz="3200" dirty="0" err="1">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Faraón</a:t>
            </a:r>
            <a:r>
              <a:rPr lang="en-US" sz="3200" dirty="0">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 y de </a:t>
            </a:r>
            <a:r>
              <a:rPr lang="en-US" sz="3200" dirty="0" err="1">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todo</a:t>
            </a:r>
            <a:r>
              <a:rPr lang="en-US" sz="3200" dirty="0">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 </a:t>
            </a:r>
            <a:r>
              <a:rPr lang="en-US" sz="3200" dirty="0" err="1">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su</a:t>
            </a:r>
            <a:r>
              <a:rPr lang="en-US" sz="3200" dirty="0">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 </a:t>
            </a:r>
            <a:r>
              <a:rPr lang="en-US" sz="3200" dirty="0" err="1">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ejército</a:t>
            </a:r>
            <a:r>
              <a:rPr lang="en-US" sz="3200" dirty="0">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 y </a:t>
            </a:r>
            <a:r>
              <a:rPr lang="en-US" sz="3200" dirty="0" err="1">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sabrán</a:t>
            </a:r>
            <a:r>
              <a:rPr lang="en-US" sz="3200" dirty="0">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 </a:t>
            </a:r>
            <a:r>
              <a:rPr lang="en-US" sz="3200" dirty="0" err="1">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los</a:t>
            </a:r>
            <a:r>
              <a:rPr lang="en-US" sz="3200" dirty="0">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 </a:t>
            </a:r>
            <a:r>
              <a:rPr lang="en-US" sz="3200" dirty="0" err="1">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egipcios</a:t>
            </a:r>
            <a:r>
              <a:rPr lang="en-US" sz="3200" dirty="0">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 que </a:t>
            </a:r>
            <a:r>
              <a:rPr lang="en-US" sz="3200" dirty="0" err="1">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yo</a:t>
            </a:r>
            <a:r>
              <a:rPr lang="en-US" sz="3200" dirty="0">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 soy </a:t>
            </a:r>
            <a:r>
              <a:rPr lang="en-US" sz="3200" dirty="0" err="1">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el</a:t>
            </a:r>
            <a:r>
              <a:rPr lang="en-US" sz="3200" dirty="0">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 </a:t>
            </a:r>
            <a:r>
              <a:rPr lang="en-US" sz="3200" dirty="0" err="1">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Señor</a:t>
            </a:r>
            <a:r>
              <a:rPr lang="en-US" sz="3200" dirty="0">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 Y </a:t>
            </a:r>
            <a:r>
              <a:rPr lang="en-US" sz="3200" dirty="0" err="1">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así</a:t>
            </a:r>
            <a:r>
              <a:rPr lang="en-US" sz="3200" dirty="0">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 lo </a:t>
            </a:r>
            <a:r>
              <a:rPr lang="en-US" sz="3200" dirty="0" err="1">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hicieron</a:t>
            </a:r>
            <a:r>
              <a:rPr lang="en-US" sz="3200" dirty="0">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 (</a:t>
            </a:r>
            <a:r>
              <a:rPr lang="en-US" sz="3200" dirty="0" err="1">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Éxodo</a:t>
            </a:r>
            <a:r>
              <a:rPr lang="en-US" sz="3200" dirty="0">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 14:4, LBLA) </a:t>
            </a:r>
          </a:p>
        </p:txBody>
      </p:sp>
      <p:cxnSp>
        <p:nvCxnSpPr>
          <p:cNvPr id="9" name="Straight Connector 8">
            <a:extLst>
              <a:ext uri="{FF2B5EF4-FFF2-40B4-BE49-F238E27FC236}">
                <a16:creationId xmlns:a16="http://schemas.microsoft.com/office/drawing/2014/main" id="{13B8DEE2-2188-865F-1689-A07055C261B4}"/>
              </a:ext>
            </a:extLst>
          </p:cNvPr>
          <p:cNvCxnSpPr>
            <a:cxnSpLocks/>
          </p:cNvCxnSpPr>
          <p:nvPr/>
        </p:nvCxnSpPr>
        <p:spPr>
          <a:xfrm>
            <a:off x="6096000" y="1923805"/>
            <a:ext cx="0" cy="256641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0422815"/>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2DD3964-73A8-A9F8-1380-3607990FE7E9}"/>
              </a:ext>
            </a:extLst>
          </p:cNvPr>
          <p:cNvSpPr/>
          <p:nvPr/>
        </p:nvSpPr>
        <p:spPr>
          <a:xfrm>
            <a:off x="1728592" y="5962389"/>
            <a:ext cx="2693096" cy="895611"/>
          </a:xfrm>
          <a:prstGeom prst="rect">
            <a:avLst/>
          </a:prstGeom>
          <a:solidFill>
            <a:schemeClr val="accent5"/>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dirty="0"/>
              <a:t>Pharaoh</a:t>
            </a:r>
          </a:p>
          <a:p>
            <a:pPr algn="ctr"/>
            <a:r>
              <a:rPr lang="en-US" sz="2800" dirty="0" err="1"/>
              <a:t>Faraón</a:t>
            </a:r>
            <a:endParaRPr lang="en-US" sz="2800" dirty="0"/>
          </a:p>
        </p:txBody>
      </p:sp>
      <p:sp>
        <p:nvSpPr>
          <p:cNvPr id="3" name="Rectangle 2">
            <a:extLst>
              <a:ext uri="{FF2B5EF4-FFF2-40B4-BE49-F238E27FC236}">
                <a16:creationId xmlns:a16="http://schemas.microsoft.com/office/drawing/2014/main" id="{186FD313-0225-AC9E-145E-6D3D71AE1F21}"/>
              </a:ext>
            </a:extLst>
          </p:cNvPr>
          <p:cNvSpPr/>
          <p:nvPr/>
        </p:nvSpPr>
        <p:spPr>
          <a:xfrm>
            <a:off x="6914367" y="3331923"/>
            <a:ext cx="3256767" cy="3526077"/>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b="1" dirty="0"/>
              <a:t>The Lord</a:t>
            </a:r>
          </a:p>
          <a:p>
            <a:pPr algn="ctr"/>
            <a:r>
              <a:rPr lang="en-US" sz="3200" b="1" dirty="0" err="1"/>
              <a:t>el</a:t>
            </a:r>
            <a:r>
              <a:rPr lang="en-US" sz="3200" b="1" dirty="0"/>
              <a:t> </a:t>
            </a:r>
            <a:r>
              <a:rPr lang="en-US" sz="3200" b="1" dirty="0" err="1"/>
              <a:t>Señor</a:t>
            </a:r>
            <a:endParaRPr lang="en-US" sz="3200" b="1" dirty="0"/>
          </a:p>
        </p:txBody>
      </p:sp>
    </p:spTree>
    <p:extLst>
      <p:ext uri="{BB962C8B-B14F-4D97-AF65-F5344CB8AC3E}">
        <p14:creationId xmlns:p14="http://schemas.microsoft.com/office/powerpoint/2010/main" val="95201158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801EF8B-C314-66D1-9A22-3D3351B7AFE7}"/>
              </a:ext>
            </a:extLst>
          </p:cNvPr>
          <p:cNvSpPr/>
          <p:nvPr/>
        </p:nvSpPr>
        <p:spPr>
          <a:xfrm>
            <a:off x="1728593" y="3331922"/>
            <a:ext cx="2693096" cy="3526077"/>
          </a:xfrm>
          <a:prstGeom prst="rect">
            <a:avLst/>
          </a:prstGeom>
          <a:solidFill>
            <a:schemeClr val="accent5">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3200" b="1" dirty="0"/>
          </a:p>
        </p:txBody>
      </p:sp>
      <p:sp>
        <p:nvSpPr>
          <p:cNvPr id="2" name="Rectangle 1">
            <a:extLst>
              <a:ext uri="{FF2B5EF4-FFF2-40B4-BE49-F238E27FC236}">
                <a16:creationId xmlns:a16="http://schemas.microsoft.com/office/drawing/2014/main" id="{A2DD3964-73A8-A9F8-1380-3607990FE7E9}"/>
              </a:ext>
            </a:extLst>
          </p:cNvPr>
          <p:cNvSpPr/>
          <p:nvPr/>
        </p:nvSpPr>
        <p:spPr>
          <a:xfrm>
            <a:off x="1728592" y="5962389"/>
            <a:ext cx="2693096" cy="895611"/>
          </a:xfrm>
          <a:prstGeom prst="rect">
            <a:avLst/>
          </a:prstGeom>
          <a:solidFill>
            <a:schemeClr val="accent5"/>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dirty="0"/>
              <a:t>Pharaoh</a:t>
            </a:r>
          </a:p>
          <a:p>
            <a:pPr algn="ctr"/>
            <a:r>
              <a:rPr lang="en-US" sz="2800" dirty="0" err="1"/>
              <a:t>Faraón</a:t>
            </a:r>
            <a:endParaRPr lang="en-US" sz="2800" dirty="0"/>
          </a:p>
        </p:txBody>
      </p:sp>
      <p:sp>
        <p:nvSpPr>
          <p:cNvPr id="3" name="Rectangle 2">
            <a:extLst>
              <a:ext uri="{FF2B5EF4-FFF2-40B4-BE49-F238E27FC236}">
                <a16:creationId xmlns:a16="http://schemas.microsoft.com/office/drawing/2014/main" id="{186FD313-0225-AC9E-145E-6D3D71AE1F21}"/>
              </a:ext>
            </a:extLst>
          </p:cNvPr>
          <p:cNvSpPr/>
          <p:nvPr/>
        </p:nvSpPr>
        <p:spPr>
          <a:xfrm>
            <a:off x="6914367" y="3331923"/>
            <a:ext cx="3256767" cy="3526077"/>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b="1" dirty="0"/>
              <a:t>The Lord</a:t>
            </a:r>
          </a:p>
          <a:p>
            <a:pPr algn="ctr"/>
            <a:r>
              <a:rPr lang="en-US" sz="3200" b="1" dirty="0" err="1"/>
              <a:t>el</a:t>
            </a:r>
            <a:r>
              <a:rPr lang="en-US" sz="3200" b="1" dirty="0"/>
              <a:t> </a:t>
            </a:r>
            <a:r>
              <a:rPr lang="en-US" sz="3200" b="1" dirty="0" err="1"/>
              <a:t>Señor</a:t>
            </a:r>
            <a:endParaRPr lang="en-US" sz="3200" b="1" dirty="0"/>
          </a:p>
        </p:txBody>
      </p:sp>
    </p:spTree>
    <p:extLst>
      <p:ext uri="{BB962C8B-B14F-4D97-AF65-F5344CB8AC3E}">
        <p14:creationId xmlns:p14="http://schemas.microsoft.com/office/powerpoint/2010/main" val="264085715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801EF8B-C314-66D1-9A22-3D3351B7AFE7}"/>
              </a:ext>
            </a:extLst>
          </p:cNvPr>
          <p:cNvSpPr/>
          <p:nvPr/>
        </p:nvSpPr>
        <p:spPr>
          <a:xfrm>
            <a:off x="1728593" y="3331922"/>
            <a:ext cx="2693096" cy="3526077"/>
          </a:xfrm>
          <a:prstGeom prst="rect">
            <a:avLst/>
          </a:prstGeom>
          <a:solidFill>
            <a:schemeClr val="accent5">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3200" b="1" dirty="0"/>
          </a:p>
        </p:txBody>
      </p:sp>
      <p:sp>
        <p:nvSpPr>
          <p:cNvPr id="2" name="Rectangle 1">
            <a:extLst>
              <a:ext uri="{FF2B5EF4-FFF2-40B4-BE49-F238E27FC236}">
                <a16:creationId xmlns:a16="http://schemas.microsoft.com/office/drawing/2014/main" id="{A2DD3964-73A8-A9F8-1380-3607990FE7E9}"/>
              </a:ext>
            </a:extLst>
          </p:cNvPr>
          <p:cNvSpPr/>
          <p:nvPr/>
        </p:nvSpPr>
        <p:spPr>
          <a:xfrm>
            <a:off x="1728592" y="5962389"/>
            <a:ext cx="2693096" cy="895611"/>
          </a:xfrm>
          <a:prstGeom prst="rect">
            <a:avLst/>
          </a:prstGeom>
          <a:solidFill>
            <a:schemeClr val="accent5"/>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dirty="0"/>
              <a:t>Pharaoh</a:t>
            </a:r>
          </a:p>
          <a:p>
            <a:pPr algn="ctr"/>
            <a:r>
              <a:rPr lang="en-US" sz="2800" dirty="0" err="1"/>
              <a:t>Faraón</a:t>
            </a:r>
            <a:endParaRPr lang="en-US" sz="2800" dirty="0"/>
          </a:p>
        </p:txBody>
      </p:sp>
      <p:sp>
        <p:nvSpPr>
          <p:cNvPr id="3" name="Rectangle 2">
            <a:extLst>
              <a:ext uri="{FF2B5EF4-FFF2-40B4-BE49-F238E27FC236}">
                <a16:creationId xmlns:a16="http://schemas.microsoft.com/office/drawing/2014/main" id="{186FD313-0225-AC9E-145E-6D3D71AE1F21}"/>
              </a:ext>
            </a:extLst>
          </p:cNvPr>
          <p:cNvSpPr/>
          <p:nvPr/>
        </p:nvSpPr>
        <p:spPr>
          <a:xfrm>
            <a:off x="6914367" y="1252603"/>
            <a:ext cx="3256767" cy="5605397"/>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b="1" dirty="0"/>
              <a:t>The Lord</a:t>
            </a:r>
          </a:p>
          <a:p>
            <a:pPr algn="ctr"/>
            <a:r>
              <a:rPr lang="en-US" sz="3200" b="1" dirty="0" err="1"/>
              <a:t>el</a:t>
            </a:r>
            <a:r>
              <a:rPr lang="en-US" sz="3200" b="1" dirty="0"/>
              <a:t> </a:t>
            </a:r>
            <a:r>
              <a:rPr lang="en-US" sz="3200" b="1" dirty="0" err="1"/>
              <a:t>Señor</a:t>
            </a:r>
            <a:endParaRPr lang="en-US" sz="3200" b="1" dirty="0"/>
          </a:p>
        </p:txBody>
      </p:sp>
    </p:spTree>
    <p:extLst>
      <p:ext uri="{BB962C8B-B14F-4D97-AF65-F5344CB8AC3E}">
        <p14:creationId xmlns:p14="http://schemas.microsoft.com/office/powerpoint/2010/main" val="176068946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801EF8B-C314-66D1-9A22-3D3351B7AFE7}"/>
              </a:ext>
            </a:extLst>
          </p:cNvPr>
          <p:cNvSpPr/>
          <p:nvPr/>
        </p:nvSpPr>
        <p:spPr>
          <a:xfrm>
            <a:off x="1728593" y="1252604"/>
            <a:ext cx="2693096" cy="5605396"/>
          </a:xfrm>
          <a:prstGeom prst="rect">
            <a:avLst/>
          </a:prstGeom>
          <a:solidFill>
            <a:schemeClr val="accent5">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3200" b="1" dirty="0"/>
          </a:p>
        </p:txBody>
      </p:sp>
      <p:sp>
        <p:nvSpPr>
          <p:cNvPr id="2" name="Rectangle 1">
            <a:extLst>
              <a:ext uri="{FF2B5EF4-FFF2-40B4-BE49-F238E27FC236}">
                <a16:creationId xmlns:a16="http://schemas.microsoft.com/office/drawing/2014/main" id="{A2DD3964-73A8-A9F8-1380-3607990FE7E9}"/>
              </a:ext>
            </a:extLst>
          </p:cNvPr>
          <p:cNvSpPr/>
          <p:nvPr/>
        </p:nvSpPr>
        <p:spPr>
          <a:xfrm>
            <a:off x="1728592" y="5962389"/>
            <a:ext cx="2693096" cy="895611"/>
          </a:xfrm>
          <a:prstGeom prst="rect">
            <a:avLst/>
          </a:prstGeom>
          <a:solidFill>
            <a:schemeClr val="accent5"/>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800" dirty="0"/>
              <a:t>Pharaoh</a:t>
            </a:r>
          </a:p>
          <a:p>
            <a:pPr algn="ctr"/>
            <a:r>
              <a:rPr lang="en-US" sz="2800" dirty="0" err="1"/>
              <a:t>Faraón</a:t>
            </a:r>
            <a:endParaRPr lang="en-US" sz="2800" dirty="0"/>
          </a:p>
        </p:txBody>
      </p:sp>
      <p:sp>
        <p:nvSpPr>
          <p:cNvPr id="3" name="Rectangle 2">
            <a:extLst>
              <a:ext uri="{FF2B5EF4-FFF2-40B4-BE49-F238E27FC236}">
                <a16:creationId xmlns:a16="http://schemas.microsoft.com/office/drawing/2014/main" id="{186FD313-0225-AC9E-145E-6D3D71AE1F21}"/>
              </a:ext>
            </a:extLst>
          </p:cNvPr>
          <p:cNvSpPr/>
          <p:nvPr/>
        </p:nvSpPr>
        <p:spPr>
          <a:xfrm>
            <a:off x="6914367" y="1252603"/>
            <a:ext cx="3256767" cy="5605397"/>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b="1" dirty="0"/>
              <a:t>The Lord</a:t>
            </a:r>
          </a:p>
          <a:p>
            <a:pPr algn="ctr"/>
            <a:r>
              <a:rPr lang="en-US" sz="3200" b="1" dirty="0" err="1"/>
              <a:t>el</a:t>
            </a:r>
            <a:r>
              <a:rPr lang="en-US" sz="3200" b="1" dirty="0"/>
              <a:t> </a:t>
            </a:r>
            <a:r>
              <a:rPr lang="en-US" sz="3200" b="1" dirty="0" err="1"/>
              <a:t>Señor</a:t>
            </a:r>
            <a:endParaRPr lang="en-US" sz="3200" b="1" dirty="0"/>
          </a:p>
        </p:txBody>
      </p:sp>
    </p:spTree>
    <p:extLst>
      <p:ext uri="{BB962C8B-B14F-4D97-AF65-F5344CB8AC3E}">
        <p14:creationId xmlns:p14="http://schemas.microsoft.com/office/powerpoint/2010/main" val="307065583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 name="Picture 2" descr="A body of water with rocks and land in the background&#10;&#10;Description automatically generated">
            <a:extLst>
              <a:ext uri="{FF2B5EF4-FFF2-40B4-BE49-F238E27FC236}">
                <a16:creationId xmlns:a16="http://schemas.microsoft.com/office/drawing/2014/main" id="{28C23421-A895-DA98-0BCA-3EA4C18E94E9}"/>
              </a:ext>
            </a:extLst>
          </p:cNvPr>
          <p:cNvPicPr>
            <a:picLocks noChangeAspect="1"/>
          </p:cNvPicPr>
          <p:nvPr/>
        </p:nvPicPr>
        <p:blipFill rotWithShape="1">
          <a:blip r:embed="rId2"/>
          <a:srcRect t="10968" b="10649"/>
          <a:stretch/>
        </p:blipFill>
        <p:spPr>
          <a:xfrm>
            <a:off x="20" y="1282"/>
            <a:ext cx="12191980" cy="6856718"/>
          </a:xfrm>
          <a:prstGeom prst="rect">
            <a:avLst/>
          </a:prstGeom>
        </p:spPr>
      </p:pic>
      <p:sp>
        <p:nvSpPr>
          <p:cNvPr id="4" name="TextBox 3">
            <a:extLst>
              <a:ext uri="{FF2B5EF4-FFF2-40B4-BE49-F238E27FC236}">
                <a16:creationId xmlns:a16="http://schemas.microsoft.com/office/drawing/2014/main" id="{2A6EC074-85DD-5031-4EA6-64FD4898ED4A}"/>
              </a:ext>
            </a:extLst>
          </p:cNvPr>
          <p:cNvSpPr txBox="1"/>
          <p:nvPr/>
        </p:nvSpPr>
        <p:spPr>
          <a:xfrm>
            <a:off x="8041710" y="6526060"/>
            <a:ext cx="4148766" cy="369332"/>
          </a:xfrm>
          <a:prstGeom prst="rect">
            <a:avLst/>
          </a:prstGeom>
          <a:noFill/>
        </p:spPr>
        <p:txBody>
          <a:bodyPr wrap="square" rtlCol="0">
            <a:spAutoFit/>
          </a:bodyPr>
          <a:lstStyle/>
          <a:p>
            <a:pPr algn="r"/>
            <a:r>
              <a:rPr lang="en-US" dirty="0">
                <a:solidFill>
                  <a:schemeClr val="bg1"/>
                </a:solidFill>
              </a:rPr>
              <a:t>Courtesy of Leon Mauldin</a:t>
            </a:r>
          </a:p>
        </p:txBody>
      </p:sp>
      <p:sp>
        <p:nvSpPr>
          <p:cNvPr id="5" name="TextBox 4">
            <a:extLst>
              <a:ext uri="{FF2B5EF4-FFF2-40B4-BE49-F238E27FC236}">
                <a16:creationId xmlns:a16="http://schemas.microsoft.com/office/drawing/2014/main" id="{49E0A541-878F-7B94-C817-CF1D2787FF1C}"/>
              </a:ext>
            </a:extLst>
          </p:cNvPr>
          <p:cNvSpPr txBox="1"/>
          <p:nvPr/>
        </p:nvSpPr>
        <p:spPr>
          <a:xfrm>
            <a:off x="213755" y="1935679"/>
            <a:ext cx="5502234" cy="2554545"/>
          </a:xfrm>
          <a:prstGeom prst="rect">
            <a:avLst/>
          </a:prstGeom>
          <a:noFill/>
        </p:spPr>
        <p:txBody>
          <a:bodyPr wrap="square" rtlCol="0">
            <a:spAutoFit/>
          </a:bodyPr>
          <a:lstStyle/>
          <a:p>
            <a:r>
              <a:rPr lang="en-US" sz="3200" dirty="0">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“And I will harden Pharaoh’s heart, and he will pursue them, and I will get glory over Pharaoh and all his host, and the Egyptians shall know that I am the Lord.” And they did so.” (Exodus 14:4, ESV) </a:t>
            </a:r>
          </a:p>
        </p:txBody>
      </p:sp>
      <p:sp>
        <p:nvSpPr>
          <p:cNvPr id="6" name="TextBox 5">
            <a:extLst>
              <a:ext uri="{FF2B5EF4-FFF2-40B4-BE49-F238E27FC236}">
                <a16:creationId xmlns:a16="http://schemas.microsoft.com/office/drawing/2014/main" id="{8CE22E44-9123-F766-628C-E8BFFFC4E1C5}"/>
              </a:ext>
            </a:extLst>
          </p:cNvPr>
          <p:cNvSpPr txBox="1"/>
          <p:nvPr/>
        </p:nvSpPr>
        <p:spPr>
          <a:xfrm>
            <a:off x="6476013" y="1923805"/>
            <a:ext cx="5589317" cy="2554545"/>
          </a:xfrm>
          <a:prstGeom prst="rect">
            <a:avLst/>
          </a:prstGeom>
          <a:noFill/>
        </p:spPr>
        <p:txBody>
          <a:bodyPr wrap="square" rtlCol="0">
            <a:spAutoFit/>
          </a:bodyPr>
          <a:lstStyle/>
          <a:p>
            <a:r>
              <a:rPr lang="en-US" sz="3200" dirty="0">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“Y </a:t>
            </a:r>
            <a:r>
              <a:rPr lang="en-US" sz="3200" dirty="0" err="1">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yo</a:t>
            </a:r>
            <a:r>
              <a:rPr lang="en-US" sz="3200" dirty="0">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 </a:t>
            </a:r>
            <a:r>
              <a:rPr lang="en-US" sz="3200" dirty="0" err="1">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endureceré</a:t>
            </a:r>
            <a:r>
              <a:rPr lang="en-US" sz="3200" dirty="0">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 </a:t>
            </a:r>
            <a:r>
              <a:rPr lang="en-US" sz="3200" dirty="0" err="1">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el</a:t>
            </a:r>
            <a:r>
              <a:rPr lang="en-US" sz="3200" dirty="0">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 </a:t>
            </a:r>
            <a:r>
              <a:rPr lang="en-US" sz="3200" dirty="0" err="1">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corazón</a:t>
            </a:r>
            <a:r>
              <a:rPr lang="en-US" sz="3200" dirty="0">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 de </a:t>
            </a:r>
            <a:r>
              <a:rPr lang="en-US" sz="3200" dirty="0" err="1">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Faraón</a:t>
            </a:r>
            <a:r>
              <a:rPr lang="en-US" sz="3200" dirty="0">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 y </a:t>
            </a:r>
            <a:r>
              <a:rPr lang="en-US" sz="3200" dirty="0" err="1">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él</a:t>
            </a:r>
            <a:r>
              <a:rPr lang="en-US" sz="3200" dirty="0">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 </a:t>
            </a:r>
            <a:r>
              <a:rPr lang="en-US" sz="3200" dirty="0" err="1">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los</a:t>
            </a:r>
            <a:r>
              <a:rPr lang="en-US" sz="3200" dirty="0">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 </a:t>
            </a:r>
            <a:r>
              <a:rPr lang="en-US" sz="3200" dirty="0" err="1">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perseguirá</a:t>
            </a:r>
            <a:r>
              <a:rPr lang="en-US" sz="3200" dirty="0">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 y </a:t>
            </a:r>
            <a:r>
              <a:rPr lang="en-US" sz="3200" dirty="0" err="1">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yo</a:t>
            </a:r>
            <a:r>
              <a:rPr lang="en-US" sz="3200" dirty="0">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 </a:t>
            </a:r>
            <a:r>
              <a:rPr lang="en-US" sz="3200" dirty="0" err="1">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seré</a:t>
            </a:r>
            <a:r>
              <a:rPr lang="en-US" sz="3200" dirty="0">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 </a:t>
            </a:r>
            <a:r>
              <a:rPr lang="en-US" sz="3200" dirty="0" err="1">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glorificado</a:t>
            </a:r>
            <a:r>
              <a:rPr lang="en-US" sz="3200" dirty="0">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 </a:t>
            </a:r>
            <a:r>
              <a:rPr lang="en-US" sz="3200" dirty="0" err="1">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por</a:t>
            </a:r>
            <a:r>
              <a:rPr lang="en-US" sz="3200" dirty="0">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 medio de </a:t>
            </a:r>
            <a:r>
              <a:rPr lang="en-US" sz="3200" dirty="0" err="1">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Faraón</a:t>
            </a:r>
            <a:r>
              <a:rPr lang="en-US" sz="3200" dirty="0">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 y de </a:t>
            </a:r>
            <a:r>
              <a:rPr lang="en-US" sz="3200" dirty="0" err="1">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todo</a:t>
            </a:r>
            <a:r>
              <a:rPr lang="en-US" sz="3200" dirty="0">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 </a:t>
            </a:r>
            <a:r>
              <a:rPr lang="en-US" sz="3200" dirty="0" err="1">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su</a:t>
            </a:r>
            <a:r>
              <a:rPr lang="en-US" sz="3200" dirty="0">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 </a:t>
            </a:r>
            <a:r>
              <a:rPr lang="en-US" sz="3200" dirty="0" err="1">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ejército</a:t>
            </a:r>
            <a:r>
              <a:rPr lang="en-US" sz="3200" dirty="0">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 y </a:t>
            </a:r>
            <a:r>
              <a:rPr lang="en-US" sz="3200" dirty="0" err="1">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sabrán</a:t>
            </a:r>
            <a:r>
              <a:rPr lang="en-US" sz="3200" dirty="0">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 </a:t>
            </a:r>
            <a:r>
              <a:rPr lang="en-US" sz="3200" dirty="0" err="1">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los</a:t>
            </a:r>
            <a:r>
              <a:rPr lang="en-US" sz="3200" dirty="0">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 </a:t>
            </a:r>
            <a:r>
              <a:rPr lang="en-US" sz="3200" dirty="0" err="1">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egipcios</a:t>
            </a:r>
            <a:r>
              <a:rPr lang="en-US" sz="3200" dirty="0">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 que </a:t>
            </a:r>
            <a:r>
              <a:rPr lang="en-US" sz="3200" dirty="0" err="1">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yo</a:t>
            </a:r>
            <a:r>
              <a:rPr lang="en-US" sz="3200" dirty="0">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 soy </a:t>
            </a:r>
            <a:r>
              <a:rPr lang="en-US" sz="3200" dirty="0" err="1">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el</a:t>
            </a:r>
            <a:r>
              <a:rPr lang="en-US" sz="3200" dirty="0">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 </a:t>
            </a:r>
            <a:r>
              <a:rPr lang="en-US" sz="3200" dirty="0" err="1">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Señor</a:t>
            </a:r>
            <a:r>
              <a:rPr lang="en-US" sz="3200" dirty="0">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 Y </a:t>
            </a:r>
            <a:r>
              <a:rPr lang="en-US" sz="3200" dirty="0" err="1">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así</a:t>
            </a:r>
            <a:r>
              <a:rPr lang="en-US" sz="3200" dirty="0">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 lo </a:t>
            </a:r>
            <a:r>
              <a:rPr lang="en-US" sz="3200" dirty="0" err="1">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hicieron</a:t>
            </a:r>
            <a:r>
              <a:rPr lang="en-US" sz="3200" dirty="0">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 (</a:t>
            </a:r>
            <a:r>
              <a:rPr lang="en-US" sz="3200" dirty="0" err="1">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Éxodo</a:t>
            </a:r>
            <a:r>
              <a:rPr lang="en-US" sz="3200" dirty="0">
                <a:effectLst>
                  <a:outerShdw blurRad="50800" dist="38100" dir="2700000" algn="tl" rotWithShape="0">
                    <a:prstClr val="black">
                      <a:alpha val="40000"/>
                    </a:prstClr>
                  </a:outerShdw>
                </a:effectLst>
                <a:latin typeface="Futura Condensed Medium" panose="020B0602020204020303" pitchFamily="34" charset="-79"/>
                <a:cs typeface="Futura Condensed Medium" panose="020B0602020204020303" pitchFamily="34" charset="-79"/>
              </a:rPr>
              <a:t> 14:4, LBLA) </a:t>
            </a:r>
          </a:p>
        </p:txBody>
      </p:sp>
      <p:cxnSp>
        <p:nvCxnSpPr>
          <p:cNvPr id="9" name="Straight Connector 8">
            <a:extLst>
              <a:ext uri="{FF2B5EF4-FFF2-40B4-BE49-F238E27FC236}">
                <a16:creationId xmlns:a16="http://schemas.microsoft.com/office/drawing/2014/main" id="{13B8DEE2-2188-865F-1689-A07055C261B4}"/>
              </a:ext>
            </a:extLst>
          </p:cNvPr>
          <p:cNvCxnSpPr>
            <a:cxnSpLocks/>
          </p:cNvCxnSpPr>
          <p:nvPr/>
        </p:nvCxnSpPr>
        <p:spPr>
          <a:xfrm>
            <a:off x="6096000" y="1923805"/>
            <a:ext cx="0" cy="256641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09726115"/>
      </p:ext>
    </p:extLst>
  </p:cSld>
  <p:clrMapOvr>
    <a:masterClrMapping/>
  </p:clrMapOvr>
  <p:transition spd="slow">
    <p:fade/>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3E4F19A7-A959-40BB-972C-4880BAF8EB09}"/>
    </a:ext>
  </a:extLst>
</a:theme>
</file>

<file path=docProps/app.xml><?xml version="1.0" encoding="utf-8"?>
<Properties xmlns="http://schemas.openxmlformats.org/officeDocument/2006/extended-properties" xmlns:vt="http://schemas.openxmlformats.org/officeDocument/2006/docPropsVTypes">
  <Template>Office 2013 - 2022 Theme</Template>
  <TotalTime>72</TotalTime>
  <Words>472</Words>
  <Application>Microsoft Macintosh PowerPoint</Application>
  <PresentationFormat>Widescreen</PresentationFormat>
  <Paragraphs>30</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Calibri</vt:lpstr>
      <vt:lpstr>Futura Condensed Medium</vt:lpstr>
      <vt:lpstr>Calibri Light</vt:lpstr>
      <vt:lpstr>Arial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Joshua Creel</dc:creator>
  <cp:lastModifiedBy>Joshua Creel</cp:lastModifiedBy>
  <cp:revision>6</cp:revision>
  <dcterms:created xsi:type="dcterms:W3CDTF">2024-02-02T20:02:34Z</dcterms:created>
  <dcterms:modified xsi:type="dcterms:W3CDTF">2024-02-25T13:16:27Z</dcterms:modified>
</cp:coreProperties>
</file>