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0" r:id="rId1"/>
  </p:sldMasterIdLst>
  <p:sldIdLst>
    <p:sldId id="266" r:id="rId2"/>
    <p:sldId id="256" r:id="rId3"/>
    <p:sldId id="257" r:id="rId4"/>
    <p:sldId id="258" r:id="rId5"/>
    <p:sldId id="260" r:id="rId6"/>
    <p:sldId id="263" r:id="rId7"/>
    <p:sldId id="264" r:id="rId8"/>
    <p:sldId id="261" r:id="rId9"/>
    <p:sldId id="265" r:id="rId10"/>
  </p:sldIdLst>
  <p:sldSz cx="12192000" cy="6858000"/>
  <p:notesSz cx="6858000" cy="9144000"/>
  <p:embeddedFontLst>
    <p:embeddedFont>
      <p:font typeface="Avenir Light" panose="020B0402020203020204" pitchFamily="34" charset="77"/>
      <p:regular r:id="rId11"/>
      <p:italic r:id="rId12"/>
    </p:embeddedFont>
    <p:embeddedFont>
      <p:font typeface="Century" panose="02040604050505020304" pitchFamily="18" charset="0"/>
      <p:regular r:id="rId13"/>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93"/>
  </p:normalViewPr>
  <p:slideViewPr>
    <p:cSldViewPr snapToGrid="0">
      <p:cViewPr varScale="1">
        <p:scale>
          <a:sx n="74" d="100"/>
          <a:sy n="74" d="100"/>
        </p:scale>
        <p:origin x="176"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45986C-AE76-0A4E-9A43-77A830792067}"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184784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5986C-AE76-0A4E-9A43-77A830792067}"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695144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5986C-AE76-0A4E-9A43-77A830792067}"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313285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5986C-AE76-0A4E-9A43-77A830792067}"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292873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5986C-AE76-0A4E-9A43-77A830792067}" type="datetimeFigureOut">
              <a:rPr lang="en-US" smtClean="0"/>
              <a:t>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118928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45986C-AE76-0A4E-9A43-77A830792067}" type="datetimeFigureOut">
              <a:rPr lang="en-US" smtClean="0"/>
              <a:t>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186547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45986C-AE76-0A4E-9A43-77A830792067}" type="datetimeFigureOut">
              <a:rPr lang="en-US" smtClean="0"/>
              <a:t>2/4/24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1582610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45986C-AE76-0A4E-9A43-77A830792067}" type="datetimeFigureOut">
              <a:rPr lang="en-US" smtClean="0"/>
              <a:t>2/4/24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2818947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5986C-AE76-0A4E-9A43-77A830792067}" type="datetimeFigureOut">
              <a:rPr lang="en-US" smtClean="0"/>
              <a:t>2/4/24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1371435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45986C-AE76-0A4E-9A43-77A830792067}" type="datetimeFigureOut">
              <a:rPr lang="en-US" smtClean="0"/>
              <a:t>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132720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45986C-AE76-0A4E-9A43-77A830792067}" type="datetimeFigureOut">
              <a:rPr lang="en-US" smtClean="0"/>
              <a:t>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EAA16-61CC-FE47-9E70-CB6F62E04210}" type="slidenum">
              <a:rPr lang="en-US" smtClean="0"/>
              <a:t>‹#›</a:t>
            </a:fld>
            <a:endParaRPr lang="en-US"/>
          </a:p>
        </p:txBody>
      </p:sp>
    </p:spTree>
    <p:extLst>
      <p:ext uri="{BB962C8B-B14F-4D97-AF65-F5344CB8AC3E}">
        <p14:creationId xmlns:p14="http://schemas.microsoft.com/office/powerpoint/2010/main" val="319406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5986C-AE76-0A4E-9A43-77A830792067}" type="datetimeFigureOut">
              <a:rPr lang="en-US" smtClean="0"/>
              <a:t>2/4/24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EAA16-61CC-FE47-9E70-CB6F62E04210}" type="slidenum">
              <a:rPr lang="en-US" smtClean="0"/>
              <a:t>‹#›</a:t>
            </a:fld>
            <a:endParaRPr lang="en-US"/>
          </a:p>
        </p:txBody>
      </p:sp>
    </p:spTree>
    <p:extLst>
      <p:ext uri="{BB962C8B-B14F-4D97-AF65-F5344CB8AC3E}">
        <p14:creationId xmlns:p14="http://schemas.microsoft.com/office/powerpoint/2010/main" val="32196020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102380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7603E64-A89E-74BE-2452-2C36E9661405}"/>
              </a:ext>
            </a:extLst>
          </p:cNvPr>
          <p:cNvSpPr txBox="1"/>
          <p:nvPr/>
        </p:nvSpPr>
        <p:spPr>
          <a:xfrm>
            <a:off x="0" y="986887"/>
            <a:ext cx="12192000" cy="2062103"/>
          </a:xfrm>
          <a:prstGeom prst="rect">
            <a:avLst/>
          </a:prstGeom>
          <a:noFill/>
        </p:spPr>
        <p:txBody>
          <a:bodyPr wrap="square" rtlCol="0">
            <a:spAutoFit/>
          </a:bodyPr>
          <a:lstStyle/>
          <a:p>
            <a:pPr algn="ctr"/>
            <a:r>
              <a:rPr lang="en-US" sz="3200" dirty="0">
                <a:effectLst/>
                <a:latin typeface="Century" panose="02040604050505020304" pitchFamily="18" charset="0"/>
              </a:rPr>
              <a:t>“the kingdom of God does not yield itself to the ‘mighty’ who seek to take it by force, but it is easily accessible to the ‘weak’ who yield their cause patiently to God and abandon their own rights for the sake of others” – Paul </a:t>
            </a:r>
            <a:r>
              <a:rPr lang="en-US" sz="3200" dirty="0" err="1">
                <a:effectLst/>
                <a:latin typeface="Century" panose="02040604050505020304" pitchFamily="18" charset="0"/>
              </a:rPr>
              <a:t>Earnhart</a:t>
            </a:r>
            <a:endParaRPr lang="en-US" sz="3200" dirty="0">
              <a:effectLst/>
              <a:latin typeface="Century" panose="02040604050505020304" pitchFamily="18" charset="0"/>
            </a:endParaRPr>
          </a:p>
        </p:txBody>
      </p:sp>
      <p:sp>
        <p:nvSpPr>
          <p:cNvPr id="5" name="TextBox 4">
            <a:extLst>
              <a:ext uri="{FF2B5EF4-FFF2-40B4-BE49-F238E27FC236}">
                <a16:creationId xmlns:a16="http://schemas.microsoft.com/office/drawing/2014/main" id="{98B75A65-58C8-6167-C01F-0B656DCA78CB}"/>
              </a:ext>
            </a:extLst>
          </p:cNvPr>
          <p:cNvSpPr txBox="1"/>
          <p:nvPr/>
        </p:nvSpPr>
        <p:spPr>
          <a:xfrm>
            <a:off x="0" y="3809010"/>
            <a:ext cx="12192000" cy="2062103"/>
          </a:xfrm>
          <a:prstGeom prst="rect">
            <a:avLst/>
          </a:prstGeom>
          <a:noFill/>
        </p:spPr>
        <p:txBody>
          <a:bodyPr wrap="square" rtlCol="0">
            <a:spAutoFit/>
          </a:bodyPr>
          <a:lstStyle/>
          <a:p>
            <a:pPr algn="ctr"/>
            <a:r>
              <a:rPr lang="en-US" sz="3200" dirty="0">
                <a:effectLst/>
                <a:latin typeface="Century" panose="02040604050505020304" pitchFamily="18" charset="0"/>
              </a:rPr>
              <a:t>“</a:t>
            </a:r>
            <a:r>
              <a:rPr lang="en-US" sz="3200" dirty="0" err="1">
                <a:effectLst/>
                <a:latin typeface="Century" panose="02040604050505020304" pitchFamily="18" charset="0"/>
              </a:rPr>
              <a:t>el</a:t>
            </a:r>
            <a:r>
              <a:rPr lang="en-US" sz="3200" dirty="0">
                <a:effectLst/>
                <a:latin typeface="Century" panose="02040604050505020304" pitchFamily="18" charset="0"/>
              </a:rPr>
              <a:t> </a:t>
            </a:r>
            <a:r>
              <a:rPr lang="en-US" sz="3200" dirty="0" err="1">
                <a:effectLst/>
                <a:latin typeface="Century" panose="02040604050505020304" pitchFamily="18" charset="0"/>
              </a:rPr>
              <a:t>reino</a:t>
            </a:r>
            <a:r>
              <a:rPr lang="en-US" sz="3200" dirty="0">
                <a:effectLst/>
                <a:latin typeface="Century" panose="02040604050505020304" pitchFamily="18" charset="0"/>
              </a:rPr>
              <a:t> de Dios no se </a:t>
            </a:r>
            <a:r>
              <a:rPr lang="en-US" sz="3200" dirty="0" err="1">
                <a:effectLst/>
                <a:latin typeface="Century" panose="02040604050505020304" pitchFamily="18" charset="0"/>
              </a:rPr>
              <a:t>entrega</a:t>
            </a:r>
            <a:r>
              <a:rPr lang="en-US" sz="3200" dirty="0">
                <a:effectLst/>
                <a:latin typeface="Century" panose="02040604050505020304" pitchFamily="18" charset="0"/>
              </a:rPr>
              <a:t> a </a:t>
            </a:r>
            <a:r>
              <a:rPr lang="en-US" sz="3200" dirty="0" err="1">
                <a:effectLst/>
                <a:latin typeface="Century" panose="02040604050505020304" pitchFamily="18" charset="0"/>
              </a:rPr>
              <a:t>los</a:t>
            </a:r>
            <a:r>
              <a:rPr lang="en-US" sz="3200" dirty="0">
                <a:effectLst/>
                <a:latin typeface="Century" panose="02040604050505020304" pitchFamily="18" charset="0"/>
              </a:rPr>
              <a:t> “</a:t>
            </a:r>
            <a:r>
              <a:rPr lang="en-US" sz="3200" dirty="0" err="1">
                <a:effectLst/>
                <a:latin typeface="Century" panose="02040604050505020304" pitchFamily="18" charset="0"/>
              </a:rPr>
              <a:t>poderosos</a:t>
            </a:r>
            <a:r>
              <a:rPr lang="en-US" sz="3200" dirty="0">
                <a:effectLst/>
                <a:latin typeface="Century" panose="02040604050505020304" pitchFamily="18" charset="0"/>
              </a:rPr>
              <a:t>” que </a:t>
            </a:r>
            <a:r>
              <a:rPr lang="en-US" sz="3200" dirty="0" err="1">
                <a:effectLst/>
                <a:latin typeface="Century" panose="02040604050505020304" pitchFamily="18" charset="0"/>
              </a:rPr>
              <a:t>buscan</a:t>
            </a:r>
            <a:r>
              <a:rPr lang="en-US" sz="3200" dirty="0">
                <a:effectLst/>
                <a:latin typeface="Century" panose="02040604050505020304" pitchFamily="18" charset="0"/>
              </a:rPr>
              <a:t> </a:t>
            </a:r>
            <a:r>
              <a:rPr lang="en-US" sz="3200" dirty="0" err="1">
                <a:effectLst/>
                <a:latin typeface="Century" panose="02040604050505020304" pitchFamily="18" charset="0"/>
              </a:rPr>
              <a:t>tomarlo</a:t>
            </a:r>
            <a:r>
              <a:rPr lang="en-US" sz="3200" dirty="0">
                <a:effectLst/>
                <a:latin typeface="Century" panose="02040604050505020304" pitchFamily="18" charset="0"/>
              </a:rPr>
              <a:t> </a:t>
            </a:r>
            <a:r>
              <a:rPr lang="en-US" sz="3200" dirty="0" err="1">
                <a:effectLst/>
                <a:latin typeface="Century" panose="02040604050505020304" pitchFamily="18" charset="0"/>
              </a:rPr>
              <a:t>por</a:t>
            </a:r>
            <a:r>
              <a:rPr lang="en-US" sz="3200" dirty="0">
                <a:effectLst/>
                <a:latin typeface="Century" panose="02040604050505020304" pitchFamily="18" charset="0"/>
              </a:rPr>
              <a:t> la </a:t>
            </a:r>
            <a:r>
              <a:rPr lang="en-US" sz="3200" dirty="0" err="1">
                <a:effectLst/>
                <a:latin typeface="Century" panose="02040604050505020304" pitchFamily="18" charset="0"/>
              </a:rPr>
              <a:t>fuerza</a:t>
            </a:r>
            <a:r>
              <a:rPr lang="en-US" sz="3200" dirty="0">
                <a:effectLst/>
                <a:latin typeface="Century" panose="02040604050505020304" pitchFamily="18" charset="0"/>
              </a:rPr>
              <a:t>, </a:t>
            </a:r>
            <a:r>
              <a:rPr lang="en-US" sz="3200" dirty="0" err="1">
                <a:effectLst/>
                <a:latin typeface="Century" panose="02040604050505020304" pitchFamily="18" charset="0"/>
              </a:rPr>
              <a:t>pero</a:t>
            </a:r>
            <a:r>
              <a:rPr lang="en-US" sz="3200" dirty="0">
                <a:effectLst/>
                <a:latin typeface="Century" panose="02040604050505020304" pitchFamily="18" charset="0"/>
              </a:rPr>
              <a:t> es </a:t>
            </a:r>
            <a:r>
              <a:rPr lang="en-US" sz="3200" dirty="0" err="1">
                <a:effectLst/>
                <a:latin typeface="Century" panose="02040604050505020304" pitchFamily="18" charset="0"/>
              </a:rPr>
              <a:t>fácilmente</a:t>
            </a:r>
            <a:r>
              <a:rPr lang="en-US" sz="3200" dirty="0">
                <a:effectLst/>
                <a:latin typeface="Century" panose="02040604050505020304" pitchFamily="18" charset="0"/>
              </a:rPr>
              <a:t> </a:t>
            </a:r>
            <a:r>
              <a:rPr lang="en-US" sz="3200" dirty="0" err="1">
                <a:effectLst/>
                <a:latin typeface="Century" panose="02040604050505020304" pitchFamily="18" charset="0"/>
              </a:rPr>
              <a:t>accesible</a:t>
            </a:r>
            <a:r>
              <a:rPr lang="en-US" sz="3200" dirty="0">
                <a:effectLst/>
                <a:latin typeface="Century" panose="02040604050505020304" pitchFamily="18" charset="0"/>
              </a:rPr>
              <a:t> a </a:t>
            </a:r>
            <a:r>
              <a:rPr lang="en-US" sz="3200" dirty="0" err="1">
                <a:effectLst/>
                <a:latin typeface="Century" panose="02040604050505020304" pitchFamily="18" charset="0"/>
              </a:rPr>
              <a:t>los</a:t>
            </a:r>
            <a:r>
              <a:rPr lang="en-US" sz="3200" dirty="0">
                <a:effectLst/>
                <a:latin typeface="Century" panose="02040604050505020304" pitchFamily="18" charset="0"/>
              </a:rPr>
              <a:t> “</a:t>
            </a:r>
            <a:r>
              <a:rPr lang="en-US" sz="3200" dirty="0" err="1">
                <a:effectLst/>
                <a:latin typeface="Century" panose="02040604050505020304" pitchFamily="18" charset="0"/>
              </a:rPr>
              <a:t>débiles</a:t>
            </a:r>
            <a:r>
              <a:rPr lang="en-US" sz="3200" dirty="0">
                <a:effectLst/>
                <a:latin typeface="Century" panose="02040604050505020304" pitchFamily="18" charset="0"/>
              </a:rPr>
              <a:t>” que con </a:t>
            </a:r>
            <a:r>
              <a:rPr lang="en-US" sz="3200" dirty="0" err="1">
                <a:effectLst/>
                <a:latin typeface="Century" panose="02040604050505020304" pitchFamily="18" charset="0"/>
              </a:rPr>
              <a:t>paciencia</a:t>
            </a:r>
            <a:r>
              <a:rPr lang="en-US" sz="3200" dirty="0">
                <a:effectLst/>
                <a:latin typeface="Century" panose="02040604050505020304" pitchFamily="18" charset="0"/>
              </a:rPr>
              <a:t> </a:t>
            </a:r>
            <a:r>
              <a:rPr lang="en-US" sz="3200" dirty="0" err="1">
                <a:effectLst/>
                <a:latin typeface="Century" panose="02040604050505020304" pitchFamily="18" charset="0"/>
              </a:rPr>
              <a:t>ceden</a:t>
            </a:r>
            <a:r>
              <a:rPr lang="en-US" sz="3200" dirty="0">
                <a:effectLst/>
                <a:latin typeface="Century" panose="02040604050505020304" pitchFamily="18" charset="0"/>
              </a:rPr>
              <a:t> </a:t>
            </a:r>
            <a:r>
              <a:rPr lang="en-US" sz="3200" dirty="0" err="1">
                <a:effectLst/>
                <a:latin typeface="Century" panose="02040604050505020304" pitchFamily="18" charset="0"/>
              </a:rPr>
              <a:t>su</a:t>
            </a:r>
            <a:r>
              <a:rPr lang="en-US" sz="3200" dirty="0">
                <a:effectLst/>
                <a:latin typeface="Century" panose="02040604050505020304" pitchFamily="18" charset="0"/>
              </a:rPr>
              <a:t> causa a Dios y </a:t>
            </a:r>
            <a:r>
              <a:rPr lang="en-US" sz="3200" dirty="0" err="1">
                <a:effectLst/>
                <a:latin typeface="Century" panose="02040604050505020304" pitchFamily="18" charset="0"/>
              </a:rPr>
              <a:t>abandonan</a:t>
            </a:r>
            <a:r>
              <a:rPr lang="en-US" sz="3200" dirty="0">
                <a:effectLst/>
                <a:latin typeface="Century" panose="02040604050505020304" pitchFamily="18" charset="0"/>
              </a:rPr>
              <a:t> sus </a:t>
            </a:r>
            <a:r>
              <a:rPr lang="en-US" sz="3200" dirty="0" err="1">
                <a:effectLst/>
                <a:latin typeface="Century" panose="02040604050505020304" pitchFamily="18" charset="0"/>
              </a:rPr>
              <a:t>propios</a:t>
            </a:r>
            <a:r>
              <a:rPr lang="en-US" sz="3200" dirty="0">
                <a:effectLst/>
                <a:latin typeface="Century" panose="02040604050505020304" pitchFamily="18" charset="0"/>
              </a:rPr>
              <a:t> derechos </a:t>
            </a:r>
            <a:r>
              <a:rPr lang="en-US" sz="3200" dirty="0" err="1">
                <a:effectLst/>
                <a:latin typeface="Century" panose="02040604050505020304" pitchFamily="18" charset="0"/>
              </a:rPr>
              <a:t>por</a:t>
            </a:r>
            <a:r>
              <a:rPr lang="en-US" sz="3200" dirty="0">
                <a:effectLst/>
                <a:latin typeface="Century" panose="02040604050505020304" pitchFamily="18" charset="0"/>
              </a:rPr>
              <a:t> </a:t>
            </a:r>
            <a:r>
              <a:rPr lang="en-US" sz="3200" dirty="0" err="1">
                <a:effectLst/>
                <a:latin typeface="Century" panose="02040604050505020304" pitchFamily="18" charset="0"/>
              </a:rPr>
              <a:t>el</a:t>
            </a:r>
            <a:r>
              <a:rPr lang="en-US" sz="3200" dirty="0">
                <a:effectLst/>
                <a:latin typeface="Century" panose="02040604050505020304" pitchFamily="18" charset="0"/>
              </a:rPr>
              <a:t> bien de </a:t>
            </a:r>
            <a:r>
              <a:rPr lang="en-US" sz="3200" dirty="0" err="1">
                <a:effectLst/>
                <a:latin typeface="Century" panose="02040604050505020304" pitchFamily="18" charset="0"/>
              </a:rPr>
              <a:t>los</a:t>
            </a:r>
            <a:r>
              <a:rPr lang="en-US" sz="3200" dirty="0">
                <a:effectLst/>
                <a:latin typeface="Century" panose="02040604050505020304" pitchFamily="18" charset="0"/>
              </a:rPr>
              <a:t> </a:t>
            </a:r>
            <a:r>
              <a:rPr lang="en-US" sz="3200" dirty="0" err="1">
                <a:effectLst/>
                <a:latin typeface="Century" panose="02040604050505020304" pitchFamily="18" charset="0"/>
              </a:rPr>
              <a:t>demás</a:t>
            </a:r>
            <a:r>
              <a:rPr lang="en-US" sz="3200" dirty="0">
                <a:effectLst/>
                <a:latin typeface="Century" panose="02040604050505020304" pitchFamily="18" charset="0"/>
              </a:rPr>
              <a:t>”– Paul </a:t>
            </a:r>
            <a:r>
              <a:rPr lang="en-US" sz="3200" dirty="0" err="1">
                <a:effectLst/>
                <a:latin typeface="Century" panose="02040604050505020304" pitchFamily="18" charset="0"/>
              </a:rPr>
              <a:t>Earnhart</a:t>
            </a:r>
            <a:endParaRPr lang="en-US" sz="3200" dirty="0">
              <a:effectLst/>
              <a:latin typeface="Century" panose="02040604050505020304" pitchFamily="18" charset="0"/>
            </a:endParaRPr>
          </a:p>
        </p:txBody>
      </p:sp>
    </p:spTree>
    <p:extLst>
      <p:ext uri="{BB962C8B-B14F-4D97-AF65-F5344CB8AC3E}">
        <p14:creationId xmlns:p14="http://schemas.microsoft.com/office/powerpoint/2010/main" val="168115225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BC4EB-E2E4-7F6B-43DA-64F315415DF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115EC34-DF5E-AA8E-87A2-1ED537B61B09}"/>
              </a:ext>
            </a:extLst>
          </p:cNvPr>
          <p:cNvSpPr txBox="1"/>
          <p:nvPr/>
        </p:nvSpPr>
        <p:spPr>
          <a:xfrm>
            <a:off x="0" y="1971772"/>
            <a:ext cx="12192000" cy="1077218"/>
          </a:xfrm>
          <a:prstGeom prst="rect">
            <a:avLst/>
          </a:prstGeom>
          <a:noFill/>
        </p:spPr>
        <p:txBody>
          <a:bodyPr wrap="square" rtlCol="0">
            <a:spAutoFit/>
          </a:bodyPr>
          <a:lstStyle/>
          <a:p>
            <a:pPr algn="ctr"/>
            <a:r>
              <a:rPr lang="en-US" sz="3200" dirty="0">
                <a:effectLst/>
                <a:latin typeface="Century" panose="02040604050505020304" pitchFamily="18" charset="0"/>
              </a:rPr>
              <a:t>“Blessed are those who are persecuted for righteousness’ sake, for theirs is the kingdom of heaven.</a:t>
            </a:r>
            <a:r>
              <a:rPr lang="en-US" sz="3200" dirty="0">
                <a:latin typeface="Century" panose="02040604050505020304" pitchFamily="18" charset="0"/>
              </a:rPr>
              <a:t>” (Matthew 5:10, ESV) </a:t>
            </a:r>
          </a:p>
        </p:txBody>
      </p:sp>
      <p:sp>
        <p:nvSpPr>
          <p:cNvPr id="5" name="TextBox 4">
            <a:extLst>
              <a:ext uri="{FF2B5EF4-FFF2-40B4-BE49-F238E27FC236}">
                <a16:creationId xmlns:a16="http://schemas.microsoft.com/office/drawing/2014/main" id="{AC12BD27-D0BA-4428-3559-4A7B27373A58}"/>
              </a:ext>
            </a:extLst>
          </p:cNvPr>
          <p:cNvSpPr txBox="1"/>
          <p:nvPr/>
        </p:nvSpPr>
        <p:spPr>
          <a:xfrm>
            <a:off x="0" y="3809010"/>
            <a:ext cx="12192000" cy="1569660"/>
          </a:xfrm>
          <a:prstGeom prst="rect">
            <a:avLst/>
          </a:prstGeom>
          <a:noFill/>
        </p:spPr>
        <p:txBody>
          <a:bodyPr wrap="square" rtlCol="0">
            <a:spAutoFit/>
          </a:bodyPr>
          <a:lstStyle/>
          <a:p>
            <a:pPr algn="ctr"/>
            <a:r>
              <a:rPr lang="en-US" sz="3200" dirty="0">
                <a:latin typeface="Century" panose="02040604050505020304" pitchFamily="18" charset="0"/>
              </a:rPr>
              <a:t>“</a:t>
            </a:r>
            <a:r>
              <a:rPr lang="en-US" sz="3200" dirty="0" err="1">
                <a:effectLst/>
                <a:latin typeface="Century" panose="02040604050505020304" pitchFamily="18" charset="0"/>
              </a:rPr>
              <a:t>Bienaventurados</a:t>
            </a:r>
            <a:r>
              <a:rPr lang="en-US" sz="3200" dirty="0">
                <a:effectLst/>
                <a:latin typeface="Century" panose="02040604050505020304" pitchFamily="18" charset="0"/>
              </a:rPr>
              <a:t> </a:t>
            </a:r>
            <a:r>
              <a:rPr lang="en-US" sz="3200" dirty="0" err="1">
                <a:effectLst/>
                <a:latin typeface="Century" panose="02040604050505020304" pitchFamily="18" charset="0"/>
              </a:rPr>
              <a:t>aquellos</a:t>
            </a:r>
            <a:r>
              <a:rPr lang="en-US" sz="3200" dirty="0">
                <a:effectLst/>
                <a:latin typeface="Century" panose="02040604050505020304" pitchFamily="18" charset="0"/>
              </a:rPr>
              <a:t> que </a:t>
            </a:r>
            <a:r>
              <a:rPr lang="en-US" sz="3200" dirty="0" err="1">
                <a:effectLst/>
                <a:latin typeface="Century" panose="02040604050505020304" pitchFamily="18" charset="0"/>
              </a:rPr>
              <a:t>han</a:t>
            </a:r>
            <a:r>
              <a:rPr lang="en-US" sz="3200" dirty="0">
                <a:effectLst/>
                <a:latin typeface="Century" panose="02040604050505020304" pitchFamily="18" charset="0"/>
              </a:rPr>
              <a:t> </a:t>
            </a:r>
            <a:r>
              <a:rPr lang="en-US" sz="3200" dirty="0" err="1">
                <a:effectLst/>
                <a:latin typeface="Century" panose="02040604050505020304" pitchFamily="18" charset="0"/>
              </a:rPr>
              <a:t>sido</a:t>
            </a:r>
            <a:r>
              <a:rPr lang="en-US" sz="3200" dirty="0">
                <a:effectLst/>
                <a:latin typeface="Century" panose="02040604050505020304" pitchFamily="18" charset="0"/>
              </a:rPr>
              <a:t> </a:t>
            </a:r>
            <a:r>
              <a:rPr lang="en-US" sz="3200" dirty="0" err="1">
                <a:effectLst/>
                <a:latin typeface="Century" panose="02040604050505020304" pitchFamily="18" charset="0"/>
              </a:rPr>
              <a:t>perseguidos</a:t>
            </a:r>
            <a:r>
              <a:rPr lang="en-US" sz="3200" dirty="0">
                <a:effectLst/>
                <a:latin typeface="Century" panose="02040604050505020304" pitchFamily="18" charset="0"/>
              </a:rPr>
              <a:t> </a:t>
            </a:r>
            <a:r>
              <a:rPr lang="en-US" sz="3200" dirty="0" err="1">
                <a:effectLst/>
                <a:latin typeface="Century" panose="02040604050505020304" pitchFamily="18" charset="0"/>
              </a:rPr>
              <a:t>por</a:t>
            </a:r>
            <a:r>
              <a:rPr lang="en-US" sz="3200" dirty="0">
                <a:effectLst/>
                <a:latin typeface="Century" panose="02040604050505020304" pitchFamily="18" charset="0"/>
              </a:rPr>
              <a:t> causa de la </a:t>
            </a:r>
            <a:r>
              <a:rPr lang="en-US" sz="3200" dirty="0" err="1">
                <a:effectLst/>
                <a:latin typeface="Century" panose="02040604050505020304" pitchFamily="18" charset="0"/>
              </a:rPr>
              <a:t>justicia</a:t>
            </a:r>
            <a:r>
              <a:rPr lang="en-US" sz="3200" dirty="0">
                <a:effectLst/>
                <a:latin typeface="Century" panose="02040604050505020304" pitchFamily="18" charset="0"/>
              </a:rPr>
              <a:t>, </a:t>
            </a:r>
            <a:r>
              <a:rPr lang="en-US" sz="3200" dirty="0" err="1">
                <a:effectLst/>
                <a:latin typeface="Century" panose="02040604050505020304" pitchFamily="18" charset="0"/>
              </a:rPr>
              <a:t>pues</a:t>
            </a:r>
            <a:r>
              <a:rPr lang="en-US" sz="3200" dirty="0">
                <a:effectLst/>
                <a:latin typeface="Century" panose="02040604050505020304" pitchFamily="18" charset="0"/>
              </a:rPr>
              <a:t> de </a:t>
            </a:r>
            <a:r>
              <a:rPr lang="en-US" sz="3200" dirty="0" err="1">
                <a:effectLst/>
                <a:latin typeface="Century" panose="02040604050505020304" pitchFamily="18" charset="0"/>
              </a:rPr>
              <a:t>ellos</a:t>
            </a:r>
            <a:r>
              <a:rPr lang="en-US" sz="3200" dirty="0">
                <a:effectLst/>
                <a:latin typeface="Century" panose="02040604050505020304" pitchFamily="18" charset="0"/>
              </a:rPr>
              <a:t> es </a:t>
            </a:r>
            <a:r>
              <a:rPr lang="en-US" sz="3200" dirty="0" err="1">
                <a:effectLst/>
                <a:latin typeface="Century" panose="02040604050505020304" pitchFamily="18" charset="0"/>
              </a:rPr>
              <a:t>el</a:t>
            </a:r>
            <a:r>
              <a:rPr lang="en-US" sz="3200" dirty="0">
                <a:effectLst/>
                <a:latin typeface="Century" panose="02040604050505020304" pitchFamily="18" charset="0"/>
              </a:rPr>
              <a:t> </a:t>
            </a:r>
            <a:r>
              <a:rPr lang="en-US" sz="3200" dirty="0" err="1">
                <a:effectLst/>
                <a:latin typeface="Century" panose="02040604050505020304" pitchFamily="18" charset="0"/>
              </a:rPr>
              <a:t>reino</a:t>
            </a:r>
            <a:r>
              <a:rPr lang="en-US" sz="3200" dirty="0">
                <a:effectLst/>
                <a:latin typeface="Century" panose="02040604050505020304" pitchFamily="18" charset="0"/>
              </a:rPr>
              <a:t> de </a:t>
            </a:r>
            <a:r>
              <a:rPr lang="en-US" sz="3200" dirty="0" err="1">
                <a:effectLst/>
                <a:latin typeface="Century" panose="02040604050505020304" pitchFamily="18" charset="0"/>
              </a:rPr>
              <a:t>los</a:t>
            </a:r>
            <a:r>
              <a:rPr lang="en-US" sz="3200" dirty="0">
                <a:effectLst/>
                <a:latin typeface="Century" panose="02040604050505020304" pitchFamily="18" charset="0"/>
              </a:rPr>
              <a:t> </a:t>
            </a:r>
            <a:r>
              <a:rPr lang="en-US" sz="3200" dirty="0" err="1">
                <a:effectLst/>
                <a:latin typeface="Century" panose="02040604050505020304" pitchFamily="18" charset="0"/>
              </a:rPr>
              <a:t>cielos</a:t>
            </a:r>
            <a:r>
              <a:rPr lang="en-US" sz="3200" dirty="0">
                <a:effectLst/>
                <a:latin typeface="Century" panose="02040604050505020304" pitchFamily="18" charset="0"/>
              </a:rPr>
              <a:t>.</a:t>
            </a:r>
            <a:r>
              <a:rPr lang="en-US" sz="3200" dirty="0">
                <a:latin typeface="Century" panose="02040604050505020304" pitchFamily="18" charset="0"/>
              </a:rPr>
              <a:t>” </a:t>
            </a:r>
          </a:p>
          <a:p>
            <a:pPr algn="ctr"/>
            <a:r>
              <a:rPr lang="en-US" sz="3200" dirty="0">
                <a:latin typeface="Century" panose="02040604050505020304" pitchFamily="18" charset="0"/>
              </a:rPr>
              <a:t>(Mateo 5:10, LBLA) </a:t>
            </a:r>
          </a:p>
        </p:txBody>
      </p:sp>
    </p:spTree>
    <p:extLst>
      <p:ext uri="{BB962C8B-B14F-4D97-AF65-F5344CB8AC3E}">
        <p14:creationId xmlns:p14="http://schemas.microsoft.com/office/powerpoint/2010/main" val="417221181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rd of the Rings: Rings of Power new release date revealed - Xfire">
            <a:extLst>
              <a:ext uri="{FF2B5EF4-FFF2-40B4-BE49-F238E27FC236}">
                <a16:creationId xmlns:a16="http://schemas.microsoft.com/office/drawing/2014/main" id="{CB4832B3-4E69-D931-F705-619ACEFB08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62583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E7BE7F7-0B25-DCFD-827B-9315A69F8CA5}"/>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F2AF637-C58F-3C8D-81B5-2AE67AC3C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tree next to a body of water&#10;&#10;Description automatically generated">
            <a:extLst>
              <a:ext uri="{FF2B5EF4-FFF2-40B4-BE49-F238E27FC236}">
                <a16:creationId xmlns:a16="http://schemas.microsoft.com/office/drawing/2014/main" id="{58FCC18D-8C15-DB80-361A-87ED7A8CBDB9}"/>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D458B10E-F274-8B25-19F9-C56919BA89EA}"/>
              </a:ext>
            </a:extLst>
          </p:cNvPr>
          <p:cNvSpPr txBox="1"/>
          <p:nvPr/>
        </p:nvSpPr>
        <p:spPr>
          <a:xfrm>
            <a:off x="4421688" y="5780782"/>
            <a:ext cx="7768788" cy="1077218"/>
          </a:xfrm>
          <a:prstGeom prst="rect">
            <a:avLst/>
          </a:prstGeom>
          <a:noFill/>
        </p:spPr>
        <p:txBody>
          <a:bodyPr wrap="square" rtlCol="0">
            <a:spAutoFit/>
          </a:bodyPr>
          <a:lstStyle/>
          <a:p>
            <a:pPr algn="r"/>
            <a:r>
              <a:rPr lang="en-US" sz="3200" dirty="0">
                <a:solidFill>
                  <a:srgbClr val="002060"/>
                </a:solidFill>
                <a:latin typeface="Avenir Light" panose="020B0402020203020204" pitchFamily="34" charset="77"/>
              </a:rPr>
              <a:t>embracing weakness</a:t>
            </a:r>
          </a:p>
          <a:p>
            <a:pPr algn="r"/>
            <a:r>
              <a:rPr lang="en-US" sz="3200" dirty="0" err="1">
                <a:solidFill>
                  <a:srgbClr val="002060"/>
                </a:solidFill>
                <a:latin typeface="Avenir Light" panose="020B0402020203020204" pitchFamily="34" charset="77"/>
              </a:rPr>
              <a:t>aceptando</a:t>
            </a:r>
            <a:r>
              <a:rPr lang="en-US" sz="3200" dirty="0">
                <a:solidFill>
                  <a:srgbClr val="002060"/>
                </a:solidFill>
                <a:latin typeface="Avenir Light" panose="020B0402020203020204" pitchFamily="34" charset="77"/>
              </a:rPr>
              <a:t> la </a:t>
            </a:r>
            <a:r>
              <a:rPr lang="en-US" sz="3200" dirty="0" err="1">
                <a:solidFill>
                  <a:srgbClr val="002060"/>
                </a:solidFill>
                <a:latin typeface="Avenir Light" panose="020B0402020203020204" pitchFamily="34" charset="77"/>
              </a:rPr>
              <a:t>debilidad</a:t>
            </a:r>
            <a:r>
              <a:rPr lang="en-US" sz="3200" dirty="0">
                <a:solidFill>
                  <a:srgbClr val="002060"/>
                </a:solidFill>
                <a:latin typeface="Avenir Light" panose="020B0402020203020204" pitchFamily="34" charset="77"/>
              </a:rPr>
              <a:t> </a:t>
            </a:r>
          </a:p>
        </p:txBody>
      </p:sp>
      <p:sp>
        <p:nvSpPr>
          <p:cNvPr id="5" name="TextBox 4">
            <a:extLst>
              <a:ext uri="{FF2B5EF4-FFF2-40B4-BE49-F238E27FC236}">
                <a16:creationId xmlns:a16="http://schemas.microsoft.com/office/drawing/2014/main" id="{8F5D4087-C252-24E4-9AA7-6B11B167FC82}"/>
              </a:ext>
            </a:extLst>
          </p:cNvPr>
          <p:cNvSpPr txBox="1"/>
          <p:nvPr/>
        </p:nvSpPr>
        <p:spPr>
          <a:xfrm>
            <a:off x="6228087" y="741503"/>
            <a:ext cx="5674286" cy="1077218"/>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Avenir Light" panose="020B0402020203020204" pitchFamily="34" charset="77"/>
              </a:rPr>
              <a:t>“Blessed are the meek…” (Matthew 5:5, ESV) </a:t>
            </a:r>
          </a:p>
        </p:txBody>
      </p:sp>
      <p:sp>
        <p:nvSpPr>
          <p:cNvPr id="6" name="TextBox 5">
            <a:extLst>
              <a:ext uri="{FF2B5EF4-FFF2-40B4-BE49-F238E27FC236}">
                <a16:creationId xmlns:a16="http://schemas.microsoft.com/office/drawing/2014/main" id="{90290395-E2E7-C06A-4F08-7F1D335BD2DD}"/>
              </a:ext>
            </a:extLst>
          </p:cNvPr>
          <p:cNvSpPr txBox="1"/>
          <p:nvPr/>
        </p:nvSpPr>
        <p:spPr>
          <a:xfrm>
            <a:off x="6228087" y="1819362"/>
            <a:ext cx="5962389" cy="1077218"/>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Avenir Light" panose="020B0402020203020204" pitchFamily="34" charset="77"/>
              </a:rPr>
              <a:t>“</a:t>
            </a:r>
            <a:r>
              <a:rPr lang="en-US" sz="3200" dirty="0" err="1">
                <a:effectLst>
                  <a:outerShdw blurRad="50800" dist="38100" dir="2700000" algn="tl" rotWithShape="0">
                    <a:prstClr val="black">
                      <a:alpha val="40000"/>
                    </a:prstClr>
                  </a:outerShdw>
                </a:effectLst>
                <a:latin typeface="Avenir Light" panose="020B0402020203020204" pitchFamily="34" charset="77"/>
              </a:rPr>
              <a:t>Bienaventurados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los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humildes</a:t>
            </a:r>
            <a:r>
              <a:rPr lang="en-US" sz="3200" dirty="0">
                <a:effectLst>
                  <a:outerShdw blurRad="50800" dist="38100" dir="2700000" algn="tl" rotWithShape="0">
                    <a:prstClr val="black">
                      <a:alpha val="40000"/>
                    </a:prstClr>
                  </a:outerShdw>
                </a:effectLst>
                <a:latin typeface="Avenir Light" panose="020B0402020203020204" pitchFamily="34" charset="77"/>
              </a:rPr>
              <a:t>…” (Mateo 5:5, LBLA) </a:t>
            </a:r>
          </a:p>
        </p:txBody>
      </p:sp>
      <p:cxnSp>
        <p:nvCxnSpPr>
          <p:cNvPr id="7" name="Straight Connector 6">
            <a:extLst>
              <a:ext uri="{FF2B5EF4-FFF2-40B4-BE49-F238E27FC236}">
                <a16:creationId xmlns:a16="http://schemas.microsoft.com/office/drawing/2014/main" id="{68B71BD0-02A2-0961-A907-2422B39E5AB2}"/>
              </a:ext>
            </a:extLst>
          </p:cNvPr>
          <p:cNvCxnSpPr/>
          <p:nvPr/>
        </p:nvCxnSpPr>
        <p:spPr>
          <a:xfrm>
            <a:off x="6363222" y="1819362"/>
            <a:ext cx="57369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2700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5F29882-363E-1A68-C37A-D5E0CD8A1AA1}"/>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0899D4F6-CAE7-BEC0-BAC1-28FD5BE58D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tree next to a body of water&#10;&#10;Description automatically generated">
            <a:extLst>
              <a:ext uri="{FF2B5EF4-FFF2-40B4-BE49-F238E27FC236}">
                <a16:creationId xmlns:a16="http://schemas.microsoft.com/office/drawing/2014/main" id="{56037CEE-C8A2-2EFA-355C-0FC4DF54EAC8}"/>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331F4D0B-DE03-8D4B-B333-BE25E9C138EB}"/>
              </a:ext>
            </a:extLst>
          </p:cNvPr>
          <p:cNvSpPr txBox="1"/>
          <p:nvPr/>
        </p:nvSpPr>
        <p:spPr>
          <a:xfrm>
            <a:off x="3594970" y="5780782"/>
            <a:ext cx="8595506" cy="1077218"/>
          </a:xfrm>
          <a:prstGeom prst="rect">
            <a:avLst/>
          </a:prstGeom>
          <a:noFill/>
        </p:spPr>
        <p:txBody>
          <a:bodyPr wrap="square" rtlCol="0">
            <a:spAutoFit/>
          </a:bodyPr>
          <a:lstStyle/>
          <a:p>
            <a:pPr algn="r"/>
            <a:r>
              <a:rPr lang="en-US" sz="3200" dirty="0">
                <a:solidFill>
                  <a:srgbClr val="002060"/>
                </a:solidFill>
                <a:latin typeface="Avenir Light" panose="020B0402020203020204" pitchFamily="34" charset="77"/>
              </a:rPr>
              <a:t>embrace weakness to help others</a:t>
            </a:r>
          </a:p>
          <a:p>
            <a:pPr algn="r"/>
            <a:r>
              <a:rPr lang="en-US" sz="3200" dirty="0" err="1">
                <a:solidFill>
                  <a:srgbClr val="002060"/>
                </a:solidFill>
                <a:latin typeface="Avenir Light" panose="020B0402020203020204" pitchFamily="34" charset="77"/>
              </a:rPr>
              <a:t>aceptar</a:t>
            </a:r>
            <a:r>
              <a:rPr lang="en-US" sz="3200" dirty="0">
                <a:solidFill>
                  <a:srgbClr val="002060"/>
                </a:solidFill>
                <a:latin typeface="Avenir Light" panose="020B0402020203020204" pitchFamily="34" charset="77"/>
              </a:rPr>
              <a:t> la </a:t>
            </a:r>
            <a:r>
              <a:rPr lang="en-US" sz="3200" dirty="0" err="1">
                <a:solidFill>
                  <a:srgbClr val="002060"/>
                </a:solidFill>
                <a:latin typeface="Avenir Light" panose="020B0402020203020204" pitchFamily="34" charset="77"/>
              </a:rPr>
              <a:t>debilidad</a:t>
            </a:r>
            <a:r>
              <a:rPr lang="en-US" sz="3200" dirty="0">
                <a:solidFill>
                  <a:srgbClr val="002060"/>
                </a:solidFill>
                <a:latin typeface="Avenir Light" panose="020B0402020203020204" pitchFamily="34" charset="77"/>
              </a:rPr>
              <a:t> para </a:t>
            </a:r>
            <a:r>
              <a:rPr lang="en-US" sz="3200" dirty="0" err="1">
                <a:solidFill>
                  <a:srgbClr val="002060"/>
                </a:solidFill>
                <a:latin typeface="Avenir Light" panose="020B0402020203020204" pitchFamily="34" charset="77"/>
              </a:rPr>
              <a:t>ayudar</a:t>
            </a:r>
            <a:r>
              <a:rPr lang="en-US" sz="3200" dirty="0">
                <a:solidFill>
                  <a:srgbClr val="002060"/>
                </a:solidFill>
                <a:latin typeface="Avenir Light" panose="020B0402020203020204" pitchFamily="34" charset="77"/>
              </a:rPr>
              <a:t> a </a:t>
            </a:r>
            <a:r>
              <a:rPr lang="en-US" sz="3200" dirty="0" err="1">
                <a:solidFill>
                  <a:srgbClr val="002060"/>
                </a:solidFill>
                <a:latin typeface="Avenir Light" panose="020B0402020203020204" pitchFamily="34" charset="77"/>
              </a:rPr>
              <a:t>los</a:t>
            </a:r>
            <a:r>
              <a:rPr lang="en-US" sz="3200" dirty="0">
                <a:solidFill>
                  <a:srgbClr val="002060"/>
                </a:solidFill>
                <a:latin typeface="Avenir Light" panose="020B0402020203020204" pitchFamily="34" charset="77"/>
              </a:rPr>
              <a:t> </a:t>
            </a:r>
            <a:r>
              <a:rPr lang="en-US" sz="3200" dirty="0" err="1">
                <a:solidFill>
                  <a:srgbClr val="002060"/>
                </a:solidFill>
                <a:latin typeface="Avenir Light" panose="020B0402020203020204" pitchFamily="34" charset="77"/>
              </a:rPr>
              <a:t>demás</a:t>
            </a:r>
            <a:endParaRPr lang="en-US" sz="3200" dirty="0">
              <a:solidFill>
                <a:srgbClr val="002060"/>
              </a:solidFill>
              <a:latin typeface="Avenir Light" panose="020B0402020203020204" pitchFamily="34" charset="77"/>
            </a:endParaRPr>
          </a:p>
        </p:txBody>
      </p:sp>
      <p:sp>
        <p:nvSpPr>
          <p:cNvPr id="5" name="TextBox 4">
            <a:extLst>
              <a:ext uri="{FF2B5EF4-FFF2-40B4-BE49-F238E27FC236}">
                <a16:creationId xmlns:a16="http://schemas.microsoft.com/office/drawing/2014/main" id="{D2716EC0-5F79-0B83-DD41-3C41E00E4C02}"/>
              </a:ext>
            </a:extLst>
          </p:cNvPr>
          <p:cNvSpPr txBox="1"/>
          <p:nvPr/>
        </p:nvSpPr>
        <p:spPr>
          <a:xfrm>
            <a:off x="6228087" y="125492"/>
            <a:ext cx="5674286" cy="1569660"/>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Avenir Light" panose="020B0402020203020204" pitchFamily="34" charset="77"/>
              </a:rPr>
              <a:t>“Blessed are the merciful, for they shall receive mercy.” (Matthew 5:7, ESV) </a:t>
            </a:r>
          </a:p>
        </p:txBody>
      </p:sp>
      <p:sp>
        <p:nvSpPr>
          <p:cNvPr id="6" name="TextBox 5">
            <a:extLst>
              <a:ext uri="{FF2B5EF4-FFF2-40B4-BE49-F238E27FC236}">
                <a16:creationId xmlns:a16="http://schemas.microsoft.com/office/drawing/2014/main" id="{1D579C7F-DAB0-CFF1-5D08-1BB0EB541FDF}"/>
              </a:ext>
            </a:extLst>
          </p:cNvPr>
          <p:cNvSpPr txBox="1"/>
          <p:nvPr/>
        </p:nvSpPr>
        <p:spPr>
          <a:xfrm>
            <a:off x="6228087" y="1819362"/>
            <a:ext cx="5962389" cy="2062103"/>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Avenir Light" panose="020B0402020203020204" pitchFamily="34" charset="77"/>
              </a:rPr>
              <a:t>“</a:t>
            </a:r>
            <a:r>
              <a:rPr lang="en-US" sz="3200" dirty="0" err="1">
                <a:effectLst>
                  <a:outerShdw blurRad="50800" dist="38100" dir="2700000" algn="tl" rotWithShape="0">
                    <a:prstClr val="black">
                      <a:alpha val="40000"/>
                    </a:prstClr>
                  </a:outerShdw>
                </a:effectLst>
                <a:latin typeface="Avenir Light" panose="020B0402020203020204" pitchFamily="34" charset="77"/>
              </a:rPr>
              <a:t>Bienaventurados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los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misericordiosos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pues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ellos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recibirán</a:t>
            </a:r>
            <a:r>
              <a:rPr lang="en-US" sz="3200" dirty="0">
                <a:effectLst>
                  <a:outerShdw blurRad="50800" dist="38100" dir="2700000" algn="tl" rotWithShape="0">
                    <a:prstClr val="black">
                      <a:alpha val="40000"/>
                    </a:prstClr>
                  </a:outerShdw>
                </a:effectLst>
                <a:latin typeface="Avenir Light" panose="020B0402020203020204" pitchFamily="34" charset="77"/>
              </a:rPr>
              <a:t> misericordia.” </a:t>
            </a:r>
          </a:p>
          <a:p>
            <a:r>
              <a:rPr lang="en-US" sz="3200" dirty="0">
                <a:effectLst>
                  <a:outerShdw blurRad="50800" dist="38100" dir="2700000" algn="tl" rotWithShape="0">
                    <a:prstClr val="black">
                      <a:alpha val="40000"/>
                    </a:prstClr>
                  </a:outerShdw>
                </a:effectLst>
                <a:latin typeface="Avenir Light" panose="020B0402020203020204" pitchFamily="34" charset="77"/>
              </a:rPr>
              <a:t>(Mateo 5:7, LBLA) </a:t>
            </a:r>
          </a:p>
        </p:txBody>
      </p:sp>
      <p:cxnSp>
        <p:nvCxnSpPr>
          <p:cNvPr id="7" name="Straight Connector 6">
            <a:extLst>
              <a:ext uri="{FF2B5EF4-FFF2-40B4-BE49-F238E27FC236}">
                <a16:creationId xmlns:a16="http://schemas.microsoft.com/office/drawing/2014/main" id="{37A7D751-CC43-166A-E544-13390BF19957}"/>
              </a:ext>
            </a:extLst>
          </p:cNvPr>
          <p:cNvCxnSpPr/>
          <p:nvPr/>
        </p:nvCxnSpPr>
        <p:spPr>
          <a:xfrm>
            <a:off x="6363222" y="1819362"/>
            <a:ext cx="57369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0701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par>
                                <p:cTn id="11" presetID="55"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strVal val="#ppt_w*0.70"/>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7047D49-6F56-1CF0-43FA-B605A392EFF8}"/>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323AABFE-24DD-C5FD-3757-0E0116E1D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tree next to a body of water&#10;&#10;Description automatically generated">
            <a:extLst>
              <a:ext uri="{FF2B5EF4-FFF2-40B4-BE49-F238E27FC236}">
                <a16:creationId xmlns:a16="http://schemas.microsoft.com/office/drawing/2014/main" id="{939DC386-0A44-2A68-DE1C-3DCFD0CEC682}"/>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A498BA96-90C8-2F36-F0FF-8A2974FBE188}"/>
              </a:ext>
            </a:extLst>
          </p:cNvPr>
          <p:cNvSpPr txBox="1"/>
          <p:nvPr/>
        </p:nvSpPr>
        <p:spPr>
          <a:xfrm>
            <a:off x="3594970" y="5780782"/>
            <a:ext cx="8595506" cy="1077218"/>
          </a:xfrm>
          <a:prstGeom prst="rect">
            <a:avLst/>
          </a:prstGeom>
          <a:noFill/>
        </p:spPr>
        <p:txBody>
          <a:bodyPr wrap="square" rtlCol="0">
            <a:spAutoFit/>
          </a:bodyPr>
          <a:lstStyle/>
          <a:p>
            <a:pPr algn="r"/>
            <a:r>
              <a:rPr lang="en-US" sz="3200" dirty="0">
                <a:solidFill>
                  <a:srgbClr val="002060"/>
                </a:solidFill>
                <a:latin typeface="Avenir Light" panose="020B0402020203020204" pitchFamily="34" charset="77"/>
              </a:rPr>
              <a:t>embrace weakness to help others</a:t>
            </a:r>
          </a:p>
          <a:p>
            <a:pPr algn="r"/>
            <a:r>
              <a:rPr lang="en-US" sz="3200" dirty="0" err="1">
                <a:solidFill>
                  <a:srgbClr val="002060"/>
                </a:solidFill>
                <a:latin typeface="Avenir Light" panose="020B0402020203020204" pitchFamily="34" charset="77"/>
              </a:rPr>
              <a:t>aceptar</a:t>
            </a:r>
            <a:r>
              <a:rPr lang="en-US" sz="3200" dirty="0">
                <a:solidFill>
                  <a:srgbClr val="002060"/>
                </a:solidFill>
                <a:latin typeface="Avenir Light" panose="020B0402020203020204" pitchFamily="34" charset="77"/>
              </a:rPr>
              <a:t> la </a:t>
            </a:r>
            <a:r>
              <a:rPr lang="en-US" sz="3200" dirty="0" err="1">
                <a:solidFill>
                  <a:srgbClr val="002060"/>
                </a:solidFill>
                <a:latin typeface="Avenir Light" panose="020B0402020203020204" pitchFamily="34" charset="77"/>
              </a:rPr>
              <a:t>debilidad</a:t>
            </a:r>
            <a:r>
              <a:rPr lang="en-US" sz="3200" dirty="0">
                <a:solidFill>
                  <a:srgbClr val="002060"/>
                </a:solidFill>
                <a:latin typeface="Avenir Light" panose="020B0402020203020204" pitchFamily="34" charset="77"/>
              </a:rPr>
              <a:t> para </a:t>
            </a:r>
            <a:r>
              <a:rPr lang="en-US" sz="3200" dirty="0" err="1">
                <a:solidFill>
                  <a:srgbClr val="002060"/>
                </a:solidFill>
                <a:latin typeface="Avenir Light" panose="020B0402020203020204" pitchFamily="34" charset="77"/>
              </a:rPr>
              <a:t>ayudar</a:t>
            </a:r>
            <a:r>
              <a:rPr lang="en-US" sz="3200" dirty="0">
                <a:solidFill>
                  <a:srgbClr val="002060"/>
                </a:solidFill>
                <a:latin typeface="Avenir Light" panose="020B0402020203020204" pitchFamily="34" charset="77"/>
              </a:rPr>
              <a:t> a </a:t>
            </a:r>
            <a:r>
              <a:rPr lang="en-US" sz="3200" dirty="0" err="1">
                <a:solidFill>
                  <a:srgbClr val="002060"/>
                </a:solidFill>
                <a:latin typeface="Avenir Light" panose="020B0402020203020204" pitchFamily="34" charset="77"/>
              </a:rPr>
              <a:t>los</a:t>
            </a:r>
            <a:r>
              <a:rPr lang="en-US" sz="3200" dirty="0">
                <a:solidFill>
                  <a:srgbClr val="002060"/>
                </a:solidFill>
                <a:latin typeface="Avenir Light" panose="020B0402020203020204" pitchFamily="34" charset="77"/>
              </a:rPr>
              <a:t> </a:t>
            </a:r>
            <a:r>
              <a:rPr lang="en-US" sz="3200" dirty="0" err="1">
                <a:solidFill>
                  <a:srgbClr val="002060"/>
                </a:solidFill>
                <a:latin typeface="Avenir Light" panose="020B0402020203020204" pitchFamily="34" charset="77"/>
              </a:rPr>
              <a:t>demás</a:t>
            </a:r>
            <a:endParaRPr lang="en-US" sz="3200" dirty="0">
              <a:solidFill>
                <a:srgbClr val="002060"/>
              </a:solidFill>
              <a:latin typeface="Avenir Light" panose="020B0402020203020204" pitchFamily="34" charset="77"/>
            </a:endParaRPr>
          </a:p>
        </p:txBody>
      </p:sp>
      <p:sp>
        <p:nvSpPr>
          <p:cNvPr id="5" name="TextBox 4">
            <a:extLst>
              <a:ext uri="{FF2B5EF4-FFF2-40B4-BE49-F238E27FC236}">
                <a16:creationId xmlns:a16="http://schemas.microsoft.com/office/drawing/2014/main" id="{40FF58C4-1EEA-8A94-52B0-0C83C886A0F4}"/>
              </a:ext>
            </a:extLst>
          </p:cNvPr>
          <p:cNvSpPr txBox="1"/>
          <p:nvPr/>
        </p:nvSpPr>
        <p:spPr>
          <a:xfrm>
            <a:off x="6228086" y="125492"/>
            <a:ext cx="5872055" cy="1569660"/>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Avenir Light" panose="020B0402020203020204" pitchFamily="34" charset="77"/>
              </a:rPr>
              <a:t>“Blessed are the peacemakers, for they shall be called sons of God.” (Matthew 5:9, ESV) </a:t>
            </a:r>
          </a:p>
        </p:txBody>
      </p:sp>
      <p:sp>
        <p:nvSpPr>
          <p:cNvPr id="6" name="TextBox 5">
            <a:extLst>
              <a:ext uri="{FF2B5EF4-FFF2-40B4-BE49-F238E27FC236}">
                <a16:creationId xmlns:a16="http://schemas.microsoft.com/office/drawing/2014/main" id="{369C845F-F83C-1DFE-0659-6B25924B8D59}"/>
              </a:ext>
            </a:extLst>
          </p:cNvPr>
          <p:cNvSpPr txBox="1"/>
          <p:nvPr/>
        </p:nvSpPr>
        <p:spPr>
          <a:xfrm>
            <a:off x="6228087" y="1819362"/>
            <a:ext cx="5962389" cy="2062103"/>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Avenir Light" panose="020B0402020203020204" pitchFamily="34" charset="77"/>
              </a:rPr>
              <a:t>“</a:t>
            </a:r>
            <a:r>
              <a:rPr lang="en-US" sz="3200" dirty="0" err="1">
                <a:effectLst>
                  <a:outerShdw blurRad="50800" dist="38100" dir="2700000" algn="tl" rotWithShape="0">
                    <a:prstClr val="black">
                      <a:alpha val="40000"/>
                    </a:prstClr>
                  </a:outerShdw>
                </a:effectLst>
                <a:latin typeface="Avenir Light" panose="020B0402020203020204" pitchFamily="34" charset="77"/>
              </a:rPr>
              <a:t>Bienaventurados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los</a:t>
            </a:r>
            <a:r>
              <a:rPr lang="en-US" sz="3200" dirty="0">
                <a:effectLst>
                  <a:outerShdw blurRad="50800" dist="38100" dir="2700000" algn="tl" rotWithShape="0">
                    <a:prstClr val="black">
                      <a:alpha val="40000"/>
                    </a:prstClr>
                  </a:outerShdw>
                </a:effectLst>
                <a:latin typeface="Avenir Light" panose="020B0402020203020204" pitchFamily="34" charset="77"/>
              </a:rPr>
              <a:t> que </a:t>
            </a:r>
            <a:r>
              <a:rPr lang="en-US" sz="3200" dirty="0" err="1">
                <a:effectLst>
                  <a:outerShdw blurRad="50800" dist="38100" dir="2700000" algn="tl" rotWithShape="0">
                    <a:prstClr val="black">
                      <a:alpha val="40000"/>
                    </a:prstClr>
                  </a:outerShdw>
                </a:effectLst>
                <a:latin typeface="Avenir Light" panose="020B0402020203020204" pitchFamily="34" charset="77"/>
              </a:rPr>
              <a:t>procuran</a:t>
            </a:r>
            <a:r>
              <a:rPr lang="en-US" sz="3200" dirty="0">
                <a:effectLst>
                  <a:outerShdw blurRad="50800" dist="38100" dir="2700000" algn="tl" rotWithShape="0">
                    <a:prstClr val="black">
                      <a:alpha val="40000"/>
                    </a:prstClr>
                  </a:outerShdw>
                </a:effectLst>
                <a:latin typeface="Avenir Light" panose="020B0402020203020204" pitchFamily="34" charset="77"/>
              </a:rPr>
              <a:t> la </a:t>
            </a:r>
            <a:r>
              <a:rPr lang="en-US" sz="3200" dirty="0" err="1">
                <a:effectLst>
                  <a:outerShdw blurRad="50800" dist="38100" dir="2700000" algn="tl" rotWithShape="0">
                    <a:prstClr val="black">
                      <a:alpha val="40000"/>
                    </a:prstClr>
                  </a:outerShdw>
                </a:effectLst>
                <a:latin typeface="Avenir Light" panose="020B0402020203020204" pitchFamily="34" charset="77"/>
              </a:rPr>
              <a:t>paz</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pues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ellos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serán</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llamados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hijos</a:t>
            </a:r>
            <a:r>
              <a:rPr lang="en-US" sz="3200" dirty="0">
                <a:effectLst>
                  <a:outerShdw blurRad="50800" dist="38100" dir="2700000" algn="tl" rotWithShape="0">
                    <a:prstClr val="black">
                      <a:alpha val="40000"/>
                    </a:prstClr>
                  </a:outerShdw>
                </a:effectLst>
                <a:latin typeface="Avenir Light" panose="020B0402020203020204" pitchFamily="34" charset="77"/>
              </a:rPr>
              <a:t> de Dios.” (Mateo 5:9, LBLA) </a:t>
            </a:r>
          </a:p>
        </p:txBody>
      </p:sp>
      <p:cxnSp>
        <p:nvCxnSpPr>
          <p:cNvPr id="7" name="Straight Connector 6">
            <a:extLst>
              <a:ext uri="{FF2B5EF4-FFF2-40B4-BE49-F238E27FC236}">
                <a16:creationId xmlns:a16="http://schemas.microsoft.com/office/drawing/2014/main" id="{C9932A8C-2317-6900-B84D-8F039AAE4AE6}"/>
              </a:ext>
            </a:extLst>
          </p:cNvPr>
          <p:cNvCxnSpPr/>
          <p:nvPr/>
        </p:nvCxnSpPr>
        <p:spPr>
          <a:xfrm>
            <a:off x="6363222" y="1819362"/>
            <a:ext cx="57369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16012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1BEE7A0-48C0-11E7-FAE9-78936A6647FD}"/>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57D3F357-E6EA-3A30-639C-6AC80310D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tree next to a body of water&#10;&#10;Description automatically generated">
            <a:extLst>
              <a:ext uri="{FF2B5EF4-FFF2-40B4-BE49-F238E27FC236}">
                <a16:creationId xmlns:a16="http://schemas.microsoft.com/office/drawing/2014/main" id="{0CDCF4AF-8F04-6FB2-2443-C53D1FAF0EFD}"/>
              </a:ext>
            </a:extLst>
          </p:cNvPr>
          <p:cNvPicPr>
            <a:picLocks noChangeAspect="1"/>
          </p:cNvPicPr>
          <p:nvPr/>
        </p:nvPicPr>
        <p:blipFill rotWithShape="1">
          <a:blip r:embed="rId2"/>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8253E22A-FD43-A8D2-CC69-F1F110EF068E}"/>
              </a:ext>
            </a:extLst>
          </p:cNvPr>
          <p:cNvSpPr txBox="1"/>
          <p:nvPr/>
        </p:nvSpPr>
        <p:spPr>
          <a:xfrm>
            <a:off x="6228087" y="125492"/>
            <a:ext cx="5674286" cy="1569660"/>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Avenir Light" panose="020B0402020203020204" pitchFamily="34" charset="77"/>
              </a:rPr>
              <a:t>“Blessed are the meek, for they shall inherit the earth.” (Matthew 5:5, ESV) </a:t>
            </a:r>
          </a:p>
        </p:txBody>
      </p:sp>
      <p:sp>
        <p:nvSpPr>
          <p:cNvPr id="6" name="TextBox 5">
            <a:extLst>
              <a:ext uri="{FF2B5EF4-FFF2-40B4-BE49-F238E27FC236}">
                <a16:creationId xmlns:a16="http://schemas.microsoft.com/office/drawing/2014/main" id="{860A5CBF-A919-CC6F-1DAC-A6D16747391D}"/>
              </a:ext>
            </a:extLst>
          </p:cNvPr>
          <p:cNvSpPr txBox="1"/>
          <p:nvPr/>
        </p:nvSpPr>
        <p:spPr>
          <a:xfrm>
            <a:off x="6228087" y="1819362"/>
            <a:ext cx="5962389" cy="1569660"/>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Avenir Light" panose="020B0402020203020204" pitchFamily="34" charset="77"/>
              </a:rPr>
              <a:t>“</a:t>
            </a:r>
            <a:r>
              <a:rPr lang="en-US" sz="3200" dirty="0" err="1">
                <a:effectLst>
                  <a:outerShdw blurRad="50800" dist="38100" dir="2700000" algn="tl" rotWithShape="0">
                    <a:prstClr val="black">
                      <a:alpha val="40000"/>
                    </a:prstClr>
                  </a:outerShdw>
                </a:effectLst>
                <a:latin typeface="Avenir Light" panose="020B0402020203020204" pitchFamily="34" charset="77"/>
              </a:rPr>
              <a:t>Bienaventurados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los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humildes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pues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ellos</a:t>
            </a:r>
            <a:r>
              <a:rPr lang="en-US" sz="3200" dirty="0">
                <a:effectLst>
                  <a:outerShdw blurRad="50800" dist="38100" dir="2700000" algn="tl" rotWithShape="0">
                    <a:prstClr val="black">
                      <a:alpha val="40000"/>
                    </a:prstClr>
                  </a:outerShdw>
                </a:effectLst>
                <a:latin typeface="Avenir Light" panose="020B0402020203020204" pitchFamily="34" charset="77"/>
              </a:rPr>
              <a:t> </a:t>
            </a:r>
            <a:r>
              <a:rPr lang="en-US" sz="3200" dirty="0" err="1">
                <a:effectLst>
                  <a:outerShdw blurRad="50800" dist="38100" dir="2700000" algn="tl" rotWithShape="0">
                    <a:prstClr val="black">
                      <a:alpha val="40000"/>
                    </a:prstClr>
                  </a:outerShdw>
                </a:effectLst>
                <a:latin typeface="Avenir Light" panose="020B0402020203020204" pitchFamily="34" charset="77"/>
              </a:rPr>
              <a:t>heredarán</a:t>
            </a:r>
            <a:r>
              <a:rPr lang="en-US" sz="3200" dirty="0">
                <a:effectLst>
                  <a:outerShdw blurRad="50800" dist="38100" dir="2700000" algn="tl" rotWithShape="0">
                    <a:prstClr val="black">
                      <a:alpha val="40000"/>
                    </a:prstClr>
                  </a:outerShdw>
                </a:effectLst>
                <a:latin typeface="Avenir Light" panose="020B0402020203020204" pitchFamily="34" charset="77"/>
              </a:rPr>
              <a:t> la tierra.” (Mateo 5:5, LBLA) </a:t>
            </a:r>
          </a:p>
        </p:txBody>
      </p:sp>
      <p:cxnSp>
        <p:nvCxnSpPr>
          <p:cNvPr id="7" name="Straight Connector 6">
            <a:extLst>
              <a:ext uri="{FF2B5EF4-FFF2-40B4-BE49-F238E27FC236}">
                <a16:creationId xmlns:a16="http://schemas.microsoft.com/office/drawing/2014/main" id="{B3AB6B06-DF15-91AD-3FE1-F2953B512567}"/>
              </a:ext>
            </a:extLst>
          </p:cNvPr>
          <p:cNvCxnSpPr/>
          <p:nvPr/>
        </p:nvCxnSpPr>
        <p:spPr>
          <a:xfrm>
            <a:off x="6363222" y="1819362"/>
            <a:ext cx="57369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4C9B836-880C-425A-1DB9-9872DF0405D9}"/>
              </a:ext>
            </a:extLst>
          </p:cNvPr>
          <p:cNvSpPr txBox="1"/>
          <p:nvPr/>
        </p:nvSpPr>
        <p:spPr>
          <a:xfrm>
            <a:off x="3594970" y="5780782"/>
            <a:ext cx="8595506" cy="1077218"/>
          </a:xfrm>
          <a:prstGeom prst="rect">
            <a:avLst/>
          </a:prstGeom>
          <a:noFill/>
        </p:spPr>
        <p:txBody>
          <a:bodyPr wrap="square" rtlCol="0">
            <a:spAutoFit/>
          </a:bodyPr>
          <a:lstStyle/>
          <a:p>
            <a:pPr algn="r"/>
            <a:r>
              <a:rPr lang="en-US" sz="3200" dirty="0">
                <a:solidFill>
                  <a:srgbClr val="002060"/>
                </a:solidFill>
                <a:latin typeface="Avenir Light" panose="020B0402020203020204" pitchFamily="34" charset="77"/>
              </a:rPr>
              <a:t>embrace weakness to receive it all</a:t>
            </a:r>
          </a:p>
          <a:p>
            <a:pPr algn="r"/>
            <a:r>
              <a:rPr lang="en-US" sz="3200" dirty="0" err="1">
                <a:solidFill>
                  <a:srgbClr val="002060"/>
                </a:solidFill>
                <a:latin typeface="Avenir Light" panose="020B0402020203020204" pitchFamily="34" charset="77"/>
              </a:rPr>
              <a:t>aceptar</a:t>
            </a:r>
            <a:r>
              <a:rPr lang="en-US" sz="3200" dirty="0">
                <a:solidFill>
                  <a:srgbClr val="002060"/>
                </a:solidFill>
                <a:latin typeface="Avenir Light" panose="020B0402020203020204" pitchFamily="34" charset="77"/>
              </a:rPr>
              <a:t> la </a:t>
            </a:r>
            <a:r>
              <a:rPr lang="en-US" sz="3200" dirty="0" err="1">
                <a:solidFill>
                  <a:srgbClr val="002060"/>
                </a:solidFill>
                <a:latin typeface="Avenir Light" panose="020B0402020203020204" pitchFamily="34" charset="77"/>
              </a:rPr>
              <a:t>debilidad</a:t>
            </a:r>
            <a:r>
              <a:rPr lang="en-US" sz="3200" dirty="0">
                <a:solidFill>
                  <a:srgbClr val="002060"/>
                </a:solidFill>
                <a:latin typeface="Avenir Light" panose="020B0402020203020204" pitchFamily="34" charset="77"/>
              </a:rPr>
              <a:t> para </a:t>
            </a:r>
            <a:r>
              <a:rPr lang="en-US" sz="3200" dirty="0" err="1">
                <a:solidFill>
                  <a:srgbClr val="002060"/>
                </a:solidFill>
                <a:latin typeface="Avenir Light" panose="020B0402020203020204" pitchFamily="34" charset="77"/>
              </a:rPr>
              <a:t>recibirlo</a:t>
            </a:r>
            <a:r>
              <a:rPr lang="en-US" sz="3200" dirty="0">
                <a:solidFill>
                  <a:srgbClr val="002060"/>
                </a:solidFill>
                <a:latin typeface="Avenir Light" panose="020B0402020203020204" pitchFamily="34" charset="77"/>
              </a:rPr>
              <a:t> </a:t>
            </a:r>
            <a:r>
              <a:rPr lang="en-US" sz="3200" dirty="0" err="1">
                <a:solidFill>
                  <a:srgbClr val="002060"/>
                </a:solidFill>
                <a:latin typeface="Avenir Light" panose="020B0402020203020204" pitchFamily="34" charset="77"/>
              </a:rPr>
              <a:t>todo</a:t>
            </a:r>
            <a:endParaRPr lang="en-US" sz="3200" dirty="0">
              <a:solidFill>
                <a:srgbClr val="002060"/>
              </a:solidFill>
              <a:latin typeface="Avenir Light" panose="020B0402020203020204" pitchFamily="34" charset="77"/>
            </a:endParaRPr>
          </a:p>
        </p:txBody>
      </p:sp>
    </p:spTree>
    <p:extLst>
      <p:ext uri="{BB962C8B-B14F-4D97-AF65-F5344CB8AC3E}">
        <p14:creationId xmlns:p14="http://schemas.microsoft.com/office/powerpoint/2010/main" val="18130412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55"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strVal val="#ppt_w*0.70"/>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49059"/>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2013 - 2022 Theme</Template>
  <TotalTime>84</TotalTime>
  <Words>338</Words>
  <Application>Microsoft Macintosh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Avenir Light</vt:lpstr>
      <vt:lpstr>Calibri</vt:lpstr>
      <vt:lpstr>Century</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5</cp:revision>
  <dcterms:created xsi:type="dcterms:W3CDTF">2024-02-02T20:27:18Z</dcterms:created>
  <dcterms:modified xsi:type="dcterms:W3CDTF">2024-02-04T11:38:29Z</dcterms:modified>
</cp:coreProperties>
</file>