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5" r:id="rId3"/>
    <p:sldId id="257" r:id="rId4"/>
    <p:sldId id="272" r:id="rId5"/>
    <p:sldId id="273" r:id="rId6"/>
    <p:sldId id="266" r:id="rId7"/>
    <p:sldId id="274"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snapToGrid="0">
      <p:cViewPr varScale="1">
        <p:scale>
          <a:sx n="102" d="100"/>
          <a:sy n="102" d="100"/>
        </p:scale>
        <p:origin x="19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3/8/24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13204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3/8/24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01449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3/8/24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44283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3/8/24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76996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489815-BC19-A342-852B-163DD32C54C3}" type="datetimeFigureOut">
              <a:rPr lang="en-US" smtClean="0"/>
              <a:t>3/8/24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335643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489815-BC19-A342-852B-163DD32C54C3}" type="datetimeFigureOut">
              <a:rPr lang="en-US" smtClean="0"/>
              <a:t>3/8/24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13342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489815-BC19-A342-852B-163DD32C54C3}" type="datetimeFigureOut">
              <a:rPr lang="en-US" smtClean="0"/>
              <a:t>3/8/24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26901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489815-BC19-A342-852B-163DD32C54C3}" type="datetimeFigureOut">
              <a:rPr lang="en-US" smtClean="0"/>
              <a:t>3/8/24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1392238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89815-BC19-A342-852B-163DD32C54C3}" type="datetimeFigureOut">
              <a:rPr lang="en-US" smtClean="0"/>
              <a:t>3/8/24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04160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89815-BC19-A342-852B-163DD32C54C3}" type="datetimeFigureOut">
              <a:rPr lang="en-US" smtClean="0"/>
              <a:t>3/8/24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22011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89815-BC19-A342-852B-163DD32C54C3}" type="datetimeFigureOut">
              <a:rPr lang="en-US" smtClean="0"/>
              <a:t>3/8/24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378771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89815-BC19-A342-852B-163DD32C54C3}" type="datetimeFigureOut">
              <a:rPr lang="en-US" smtClean="0"/>
              <a:t>3/8/24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64872-17F4-F540-A56C-01EDD6FD701D}" type="slidenum">
              <a:rPr lang="en-US" smtClean="0"/>
              <a:t>‹#›</a:t>
            </a:fld>
            <a:endParaRPr lang="en-US"/>
          </a:p>
        </p:txBody>
      </p:sp>
    </p:spTree>
    <p:extLst>
      <p:ext uri="{BB962C8B-B14F-4D97-AF65-F5344CB8AC3E}">
        <p14:creationId xmlns:p14="http://schemas.microsoft.com/office/powerpoint/2010/main" val="22908346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background with white text&#10;&#10;Description automatically generated">
            <a:extLst>
              <a:ext uri="{FF2B5EF4-FFF2-40B4-BE49-F238E27FC236}">
                <a16:creationId xmlns:a16="http://schemas.microsoft.com/office/drawing/2014/main" id="{254DDCEC-43BF-831F-C5C9-2B17E25ACC8B}"/>
              </a:ext>
            </a:extLst>
          </p:cNvPr>
          <p:cNvPicPr>
            <a:picLocks noChangeAspect="1"/>
          </p:cNvPicPr>
          <p:nvPr/>
        </p:nvPicPr>
        <p:blipFill rotWithShape="1">
          <a:blip r:embed="rId2"/>
          <a:srcRect t="19"/>
          <a:stretch/>
        </p:blipFill>
        <p:spPr>
          <a:xfrm>
            <a:off x="20" y="1282"/>
            <a:ext cx="12191980" cy="6856718"/>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49AAC67C-A4A8-8476-A6E9-74BE3122991C}"/>
              </a:ext>
            </a:extLst>
          </p:cNvPr>
          <p:cNvPicPr>
            <a:picLocks noChangeAspect="1"/>
          </p:cNvPicPr>
          <p:nvPr/>
        </p:nvPicPr>
        <p:blipFill>
          <a:blip r:embed="rId3"/>
          <a:stretch>
            <a:fillRect/>
          </a:stretch>
        </p:blipFill>
        <p:spPr>
          <a:xfrm>
            <a:off x="10285476" y="4951718"/>
            <a:ext cx="1905000" cy="1905000"/>
          </a:xfrm>
          <a:prstGeom prst="rect">
            <a:avLst/>
          </a:prstGeom>
        </p:spPr>
      </p:pic>
      <p:sp>
        <p:nvSpPr>
          <p:cNvPr id="3" name="TextBox 2">
            <a:extLst>
              <a:ext uri="{FF2B5EF4-FFF2-40B4-BE49-F238E27FC236}">
                <a16:creationId xmlns:a16="http://schemas.microsoft.com/office/drawing/2014/main" id="{EEC8E4CD-158A-9267-4961-B58B9381C735}"/>
              </a:ext>
            </a:extLst>
          </p:cNvPr>
          <p:cNvSpPr txBox="1"/>
          <p:nvPr/>
        </p:nvSpPr>
        <p:spPr>
          <a:xfrm>
            <a:off x="2253506" y="5581052"/>
            <a:ext cx="7678455" cy="646331"/>
          </a:xfrm>
          <a:prstGeom prst="rect">
            <a:avLst/>
          </a:prstGeom>
          <a:noFill/>
        </p:spPr>
        <p:txBody>
          <a:bodyPr wrap="square" rtlCol="0">
            <a:spAutoFit/>
          </a:bodyPr>
          <a:lstStyle/>
          <a:p>
            <a:pPr algn="ctr"/>
            <a:r>
              <a:rPr lang="en-US" sz="3600" b="1" dirty="0">
                <a:solidFill>
                  <a:srgbClr val="FEECD7"/>
                </a:solidFill>
                <a:latin typeface="Futura" panose="020B0602020204020303" pitchFamily="34" charset="-79"/>
                <a:cs typeface="Futura" panose="020B0602020204020303" pitchFamily="34" charset="-79"/>
              </a:rPr>
              <a:t>CHAPTER 2</a:t>
            </a:r>
          </a:p>
        </p:txBody>
      </p:sp>
    </p:spTree>
    <p:extLst>
      <p:ext uri="{BB962C8B-B14F-4D97-AF65-F5344CB8AC3E}">
        <p14:creationId xmlns:p14="http://schemas.microsoft.com/office/powerpoint/2010/main" val="277126801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767845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GOD’S REST</a:t>
            </a:r>
          </a:p>
        </p:txBody>
      </p:sp>
      <p:sp>
        <p:nvSpPr>
          <p:cNvPr id="2" name="TextBox 1">
            <a:extLst>
              <a:ext uri="{FF2B5EF4-FFF2-40B4-BE49-F238E27FC236}">
                <a16:creationId xmlns:a16="http://schemas.microsoft.com/office/drawing/2014/main" id="{592281F3-4344-A57D-F9C2-A3254C038E61}"/>
              </a:ext>
            </a:extLst>
          </p:cNvPr>
          <p:cNvSpPr txBox="1"/>
          <p:nvPr/>
        </p:nvSpPr>
        <p:spPr>
          <a:xfrm>
            <a:off x="3028" y="1845362"/>
            <a:ext cx="12188972" cy="3539430"/>
          </a:xfrm>
          <a:prstGeom prst="rect">
            <a:avLst/>
          </a:prstGeom>
          <a:noFill/>
        </p:spPr>
        <p:txBody>
          <a:bodyPr wrap="square" rtlCol="0">
            <a:spAutoFit/>
          </a:bodyPr>
          <a:lstStyle/>
          <a:p>
            <a:pPr algn="ctr"/>
            <a:r>
              <a:rPr lang="en-US" sz="3200" dirty="0">
                <a:latin typeface="Century Gothic" panose="020B0502020202020204" pitchFamily="34" charset="0"/>
                <a:cs typeface="Futura Medium" panose="020B0602020204020303" pitchFamily="34" charset="-79"/>
              </a:rPr>
              <a:t>Genesis 2:1–3 (ESV) </a:t>
            </a:r>
          </a:p>
          <a:p>
            <a:pPr algn="ctr"/>
            <a:r>
              <a:rPr lang="en-US" sz="3200" baseline="30000" dirty="0">
                <a:latin typeface="Century Gothic" panose="020B0502020202020204" pitchFamily="34" charset="0"/>
                <a:cs typeface="Futura Medium" panose="020B0602020204020303" pitchFamily="34" charset="-79"/>
              </a:rPr>
              <a:t>1</a:t>
            </a:r>
            <a:r>
              <a:rPr lang="en-US" sz="3200" dirty="0">
                <a:latin typeface="Century Gothic" panose="020B0502020202020204" pitchFamily="34" charset="0"/>
                <a:cs typeface="Futura Medium" panose="020B0602020204020303" pitchFamily="34" charset="-79"/>
              </a:rPr>
              <a:t> Thus the heavens and the earth were finished, and all the host of them. </a:t>
            </a:r>
            <a:r>
              <a:rPr lang="en-US" sz="3200" baseline="30000" dirty="0">
                <a:latin typeface="Century Gothic" panose="020B0502020202020204" pitchFamily="34" charset="0"/>
                <a:cs typeface="Futura Medium" panose="020B0602020204020303" pitchFamily="34" charset="-79"/>
              </a:rPr>
              <a:t>2</a:t>
            </a:r>
            <a:r>
              <a:rPr lang="en-US" sz="3200" dirty="0">
                <a:latin typeface="Century Gothic" panose="020B0502020202020204" pitchFamily="34" charset="0"/>
                <a:cs typeface="Futura Medium" panose="020B0602020204020303" pitchFamily="34" charset="-79"/>
              </a:rPr>
              <a:t> And on the seventh day God finished his work that he had done, and he rested on the seventh day from all his work that he had done. </a:t>
            </a:r>
            <a:r>
              <a:rPr lang="en-US" sz="3200" baseline="30000" dirty="0">
                <a:latin typeface="Century Gothic" panose="020B0502020202020204" pitchFamily="34" charset="0"/>
                <a:cs typeface="Futura Medium" panose="020B0602020204020303" pitchFamily="34" charset="-79"/>
              </a:rPr>
              <a:t>3</a:t>
            </a:r>
            <a:r>
              <a:rPr lang="en-US" sz="3200" dirty="0">
                <a:latin typeface="Century Gothic" panose="020B0502020202020204" pitchFamily="34" charset="0"/>
                <a:cs typeface="Futura Medium" panose="020B0602020204020303" pitchFamily="34" charset="-79"/>
              </a:rPr>
              <a:t> So God blessed the seventh day and made it holy, because on it God rested from all his work that he had done in creation. </a:t>
            </a:r>
          </a:p>
        </p:txBody>
      </p:sp>
    </p:spTree>
    <p:extLst>
      <p:ext uri="{BB962C8B-B14F-4D97-AF65-F5344CB8AC3E}">
        <p14:creationId xmlns:p14="http://schemas.microsoft.com/office/powerpoint/2010/main" val="6018232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767845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MAN AS INTENDED</a:t>
            </a:r>
          </a:p>
        </p:txBody>
      </p:sp>
      <p:sp>
        <p:nvSpPr>
          <p:cNvPr id="5" name="TextBox 4">
            <a:extLst>
              <a:ext uri="{FF2B5EF4-FFF2-40B4-BE49-F238E27FC236}">
                <a16:creationId xmlns:a16="http://schemas.microsoft.com/office/drawing/2014/main" id="{AEA815A0-B126-F233-41C4-492BDA8CDDE0}"/>
              </a:ext>
            </a:extLst>
          </p:cNvPr>
          <p:cNvSpPr txBox="1"/>
          <p:nvPr/>
        </p:nvSpPr>
        <p:spPr>
          <a:xfrm>
            <a:off x="308758" y="2287174"/>
            <a:ext cx="11881718" cy="2062103"/>
          </a:xfrm>
          <a:prstGeom prst="rect">
            <a:avLst/>
          </a:prstGeom>
          <a:noFill/>
        </p:spPr>
        <p:txBody>
          <a:bodyPr wrap="square" rtlCol="0">
            <a:spAutoFit/>
          </a:bodyPr>
          <a:lstStyle/>
          <a:p>
            <a:pPr marL="514350" indent="-514350">
              <a:spcAft>
                <a:spcPts val="1200"/>
              </a:spcAft>
              <a:buFont typeface="+mj-lt"/>
              <a:buAutoNum type="arabicPeriod"/>
            </a:pPr>
            <a:r>
              <a:rPr lang="en-US" sz="3600" dirty="0">
                <a:latin typeface="Century Gothic" panose="020B0502020202020204" pitchFamily="34" charset="0"/>
              </a:rPr>
              <a:t>Necessary (vs. 5)</a:t>
            </a:r>
          </a:p>
          <a:p>
            <a:pPr marL="514350" indent="-514350">
              <a:spcAft>
                <a:spcPts val="1200"/>
              </a:spcAft>
              <a:buFont typeface="+mj-lt"/>
              <a:buAutoNum type="arabicPeriod"/>
            </a:pPr>
            <a:r>
              <a:rPr lang="en-US" sz="3600" dirty="0">
                <a:latin typeface="Century Gothic" panose="020B0502020202020204" pitchFamily="34" charset="0"/>
              </a:rPr>
              <a:t>Provided for (vss. 9,16)</a:t>
            </a:r>
          </a:p>
          <a:p>
            <a:pPr marL="514350" indent="-514350">
              <a:spcAft>
                <a:spcPts val="1200"/>
              </a:spcAft>
              <a:buFont typeface="+mj-lt"/>
              <a:buAutoNum type="arabicPeriod"/>
            </a:pPr>
            <a:r>
              <a:rPr lang="en-US" sz="3600" dirty="0">
                <a:latin typeface="Century Gothic" panose="020B0502020202020204" pitchFamily="34" charset="0"/>
              </a:rPr>
              <a:t>At rest with God (vss. 10-15)</a:t>
            </a:r>
          </a:p>
        </p:txBody>
      </p:sp>
    </p:spTree>
    <p:extLst>
      <p:ext uri="{BB962C8B-B14F-4D97-AF65-F5344CB8AC3E}">
        <p14:creationId xmlns:p14="http://schemas.microsoft.com/office/powerpoint/2010/main" val="24059225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767845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MAN AS INTENDED</a:t>
            </a:r>
          </a:p>
        </p:txBody>
      </p:sp>
      <p:pic>
        <p:nvPicPr>
          <p:cNvPr id="1026" name="Picture 2">
            <a:extLst>
              <a:ext uri="{FF2B5EF4-FFF2-40B4-BE49-F238E27FC236}">
                <a16:creationId xmlns:a16="http://schemas.microsoft.com/office/drawing/2014/main" id="{14FD3602-4F42-21EB-B6DD-808C1A42E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35" y="1310051"/>
            <a:ext cx="9657104" cy="5432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25116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767845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MAN AS INTENDED</a:t>
            </a:r>
          </a:p>
        </p:txBody>
      </p:sp>
      <p:sp>
        <p:nvSpPr>
          <p:cNvPr id="5" name="TextBox 4">
            <a:extLst>
              <a:ext uri="{FF2B5EF4-FFF2-40B4-BE49-F238E27FC236}">
                <a16:creationId xmlns:a16="http://schemas.microsoft.com/office/drawing/2014/main" id="{AEA815A0-B126-F233-41C4-492BDA8CDDE0}"/>
              </a:ext>
            </a:extLst>
          </p:cNvPr>
          <p:cNvSpPr txBox="1"/>
          <p:nvPr/>
        </p:nvSpPr>
        <p:spPr>
          <a:xfrm>
            <a:off x="308758" y="2287174"/>
            <a:ext cx="11881718" cy="3477875"/>
          </a:xfrm>
          <a:prstGeom prst="rect">
            <a:avLst/>
          </a:prstGeom>
          <a:noFill/>
        </p:spPr>
        <p:txBody>
          <a:bodyPr wrap="square" rtlCol="0">
            <a:spAutoFit/>
          </a:bodyPr>
          <a:lstStyle/>
          <a:p>
            <a:pPr marL="514350" indent="-514350">
              <a:spcAft>
                <a:spcPts val="1200"/>
              </a:spcAft>
              <a:buFont typeface="+mj-lt"/>
              <a:buAutoNum type="arabicPeriod"/>
            </a:pPr>
            <a:r>
              <a:rPr lang="en-US" sz="3600" dirty="0">
                <a:latin typeface="Century Gothic" panose="020B0502020202020204" pitchFamily="34" charset="0"/>
              </a:rPr>
              <a:t>Necessary (vs. 5)</a:t>
            </a:r>
          </a:p>
          <a:p>
            <a:pPr marL="514350" indent="-514350">
              <a:spcAft>
                <a:spcPts val="1200"/>
              </a:spcAft>
              <a:buFont typeface="+mj-lt"/>
              <a:buAutoNum type="arabicPeriod"/>
            </a:pPr>
            <a:r>
              <a:rPr lang="en-US" sz="3600" dirty="0">
                <a:latin typeface="Century Gothic" panose="020B0502020202020204" pitchFamily="34" charset="0"/>
              </a:rPr>
              <a:t>Provided for (vss. 9,16)</a:t>
            </a:r>
          </a:p>
          <a:p>
            <a:pPr marL="514350" indent="-514350">
              <a:spcAft>
                <a:spcPts val="1200"/>
              </a:spcAft>
              <a:buFont typeface="+mj-lt"/>
              <a:buAutoNum type="arabicPeriod"/>
            </a:pPr>
            <a:r>
              <a:rPr lang="en-US" sz="3600" dirty="0">
                <a:latin typeface="Century Gothic" panose="020B0502020202020204" pitchFamily="34" charset="0"/>
              </a:rPr>
              <a:t>At rest with God (vss. 10-15)</a:t>
            </a:r>
          </a:p>
          <a:p>
            <a:pPr marL="514350" indent="-514350">
              <a:spcAft>
                <a:spcPts val="1200"/>
              </a:spcAft>
              <a:buFont typeface="+mj-lt"/>
              <a:buAutoNum type="arabicPeriod"/>
            </a:pPr>
            <a:r>
              <a:rPr lang="en-US" sz="3600" dirty="0">
                <a:latin typeface="Century Gothic" panose="020B0502020202020204" pitchFamily="34" charset="0"/>
              </a:rPr>
              <a:t>Dominion over creation (vs. 19; 1.28)</a:t>
            </a:r>
          </a:p>
          <a:p>
            <a:pPr marL="514350" indent="-514350">
              <a:spcAft>
                <a:spcPts val="1200"/>
              </a:spcAft>
              <a:buFont typeface="+mj-lt"/>
              <a:buAutoNum type="arabicPeriod"/>
            </a:pPr>
            <a:r>
              <a:rPr lang="en-US" sz="3600" dirty="0">
                <a:latin typeface="Century Gothic" panose="020B0502020202020204" pitchFamily="34" charset="0"/>
              </a:rPr>
              <a:t>Subject to God (vss. 7,16-17)</a:t>
            </a:r>
          </a:p>
        </p:txBody>
      </p:sp>
    </p:spTree>
    <p:extLst>
      <p:ext uri="{BB962C8B-B14F-4D97-AF65-F5344CB8AC3E}">
        <p14:creationId xmlns:p14="http://schemas.microsoft.com/office/powerpoint/2010/main" val="6304669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887493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MAN &amp; WOMAN IN GOD’S IMAGE</a:t>
            </a:r>
          </a:p>
        </p:txBody>
      </p:sp>
      <p:sp>
        <p:nvSpPr>
          <p:cNvPr id="2" name="TextBox 1">
            <a:extLst>
              <a:ext uri="{FF2B5EF4-FFF2-40B4-BE49-F238E27FC236}">
                <a16:creationId xmlns:a16="http://schemas.microsoft.com/office/drawing/2014/main" id="{592281F3-4344-A57D-F9C2-A3254C038E61}"/>
              </a:ext>
            </a:extLst>
          </p:cNvPr>
          <p:cNvSpPr txBox="1"/>
          <p:nvPr/>
        </p:nvSpPr>
        <p:spPr>
          <a:xfrm>
            <a:off x="3028" y="1293350"/>
            <a:ext cx="12188972" cy="5016758"/>
          </a:xfrm>
          <a:prstGeom prst="rect">
            <a:avLst/>
          </a:prstGeom>
          <a:noFill/>
        </p:spPr>
        <p:txBody>
          <a:bodyPr wrap="square" rtlCol="0">
            <a:spAutoFit/>
          </a:bodyPr>
          <a:lstStyle/>
          <a:p>
            <a:pPr algn="ctr"/>
            <a:r>
              <a:rPr lang="en-US" sz="3200" dirty="0">
                <a:latin typeface="Century Gothic" panose="020B0502020202020204" pitchFamily="34" charset="0"/>
                <a:cs typeface="Futura Medium" panose="020B0602020204020303" pitchFamily="34" charset="-79"/>
              </a:rPr>
              <a:t>Genesis 2:18–20 (ESV) </a:t>
            </a:r>
          </a:p>
          <a:p>
            <a:pPr algn="ctr"/>
            <a:r>
              <a:rPr lang="en-US" sz="3200" baseline="30000" dirty="0">
                <a:latin typeface="Century Gothic" panose="020B0502020202020204" pitchFamily="34" charset="0"/>
                <a:cs typeface="Futura Medium" panose="020B0602020204020303" pitchFamily="34" charset="-79"/>
              </a:rPr>
              <a:t>18</a:t>
            </a:r>
            <a:r>
              <a:rPr lang="en-US" sz="3200" dirty="0">
                <a:latin typeface="Century Gothic" panose="020B0502020202020204" pitchFamily="34" charset="0"/>
                <a:cs typeface="Futura Medium" panose="020B0602020204020303" pitchFamily="34" charset="-79"/>
              </a:rPr>
              <a:t> Then the Lord God said, “It is not good that the man should be alone; I will make him a helper fit for him.” </a:t>
            </a:r>
            <a:r>
              <a:rPr lang="en-US" sz="3200" baseline="30000" dirty="0">
                <a:latin typeface="Century Gothic" panose="020B0502020202020204" pitchFamily="34" charset="0"/>
                <a:cs typeface="Futura Medium" panose="020B0602020204020303" pitchFamily="34" charset="-79"/>
              </a:rPr>
              <a:t>19</a:t>
            </a:r>
            <a:r>
              <a:rPr lang="en-US" sz="3200" dirty="0">
                <a:latin typeface="Century Gothic" panose="020B0502020202020204" pitchFamily="34" charset="0"/>
                <a:cs typeface="Futura Medium" panose="020B0602020204020303" pitchFamily="34" charset="-79"/>
              </a:rPr>
              <a:t> Now out of the ground the Lord God had formed every beast of the field and every bird of the heavens and brought them to the man to see what he would call them. And whatever the man called every living creature, that was its name. </a:t>
            </a:r>
            <a:r>
              <a:rPr lang="en-US" sz="3200" baseline="30000" dirty="0">
                <a:latin typeface="Century Gothic" panose="020B0502020202020204" pitchFamily="34" charset="0"/>
                <a:cs typeface="Futura Medium" panose="020B0602020204020303" pitchFamily="34" charset="-79"/>
              </a:rPr>
              <a:t>20</a:t>
            </a:r>
            <a:r>
              <a:rPr lang="en-US" sz="3200" dirty="0">
                <a:latin typeface="Century Gothic" panose="020B0502020202020204" pitchFamily="34" charset="0"/>
                <a:cs typeface="Futura Medium" panose="020B0602020204020303" pitchFamily="34" charset="-79"/>
              </a:rPr>
              <a:t> The man gave names to all livestock and to the birds of the heavens and to every beast of the field. But for Adam there was not found a helper fit for him. </a:t>
            </a:r>
          </a:p>
        </p:txBody>
      </p:sp>
    </p:spTree>
    <p:extLst>
      <p:ext uri="{BB962C8B-B14F-4D97-AF65-F5344CB8AC3E}">
        <p14:creationId xmlns:p14="http://schemas.microsoft.com/office/powerpoint/2010/main" val="258835290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887493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MAN &amp; WOMAN IN GOD’S IMAGE</a:t>
            </a:r>
          </a:p>
        </p:txBody>
      </p:sp>
      <p:sp>
        <p:nvSpPr>
          <p:cNvPr id="2" name="TextBox 1">
            <a:extLst>
              <a:ext uri="{FF2B5EF4-FFF2-40B4-BE49-F238E27FC236}">
                <a16:creationId xmlns:a16="http://schemas.microsoft.com/office/drawing/2014/main" id="{592281F3-4344-A57D-F9C2-A3254C038E61}"/>
              </a:ext>
            </a:extLst>
          </p:cNvPr>
          <p:cNvSpPr txBox="1"/>
          <p:nvPr/>
        </p:nvSpPr>
        <p:spPr>
          <a:xfrm>
            <a:off x="3028" y="1293350"/>
            <a:ext cx="12188972" cy="5509200"/>
          </a:xfrm>
          <a:prstGeom prst="rect">
            <a:avLst/>
          </a:prstGeom>
          <a:noFill/>
        </p:spPr>
        <p:txBody>
          <a:bodyPr wrap="square" rtlCol="0">
            <a:spAutoFit/>
          </a:bodyPr>
          <a:lstStyle/>
          <a:p>
            <a:pPr algn="ctr"/>
            <a:r>
              <a:rPr lang="en-US" sz="3200" dirty="0">
                <a:latin typeface="Century Gothic" panose="020B0502020202020204" pitchFamily="34" charset="0"/>
                <a:cs typeface="Futura Medium" panose="020B0602020204020303" pitchFamily="34" charset="-79"/>
              </a:rPr>
              <a:t>Genesis 2:21–25 (ESV) </a:t>
            </a:r>
          </a:p>
          <a:p>
            <a:pPr algn="ctr"/>
            <a:r>
              <a:rPr lang="en-US" sz="3200" baseline="30000" dirty="0">
                <a:latin typeface="Century Gothic" panose="020B0502020202020204" pitchFamily="34" charset="0"/>
                <a:cs typeface="Futura Medium" panose="020B0602020204020303" pitchFamily="34" charset="-79"/>
              </a:rPr>
              <a:t>21</a:t>
            </a:r>
            <a:r>
              <a:rPr lang="en-US" sz="3200" dirty="0">
                <a:latin typeface="Century Gothic" panose="020B0502020202020204" pitchFamily="34" charset="0"/>
                <a:cs typeface="Futura Medium" panose="020B0602020204020303" pitchFamily="34" charset="-79"/>
              </a:rPr>
              <a:t> So the Lord God caused a deep sleep to fall upon the man, and while he slept took one of his ribs and closed up its place with flesh. </a:t>
            </a:r>
            <a:r>
              <a:rPr lang="en-US" sz="3200" baseline="30000" dirty="0">
                <a:latin typeface="Century Gothic" panose="020B0502020202020204" pitchFamily="34" charset="0"/>
                <a:cs typeface="Futura Medium" panose="020B0602020204020303" pitchFamily="34" charset="-79"/>
              </a:rPr>
              <a:t>22</a:t>
            </a:r>
            <a:r>
              <a:rPr lang="en-US" sz="3200" dirty="0">
                <a:latin typeface="Century Gothic" panose="020B0502020202020204" pitchFamily="34" charset="0"/>
                <a:cs typeface="Futura Medium" panose="020B0602020204020303" pitchFamily="34" charset="-79"/>
              </a:rPr>
              <a:t> And the rib that the Lord God had taken from the man he made into a woman and brought her to the man. </a:t>
            </a:r>
            <a:r>
              <a:rPr lang="en-US" sz="3200" baseline="30000" dirty="0">
                <a:latin typeface="Century Gothic" panose="020B0502020202020204" pitchFamily="34" charset="0"/>
                <a:cs typeface="Futura Medium" panose="020B0602020204020303" pitchFamily="34" charset="-79"/>
              </a:rPr>
              <a:t>23</a:t>
            </a:r>
            <a:r>
              <a:rPr lang="en-US" sz="3200" dirty="0">
                <a:latin typeface="Century Gothic" panose="020B0502020202020204" pitchFamily="34" charset="0"/>
                <a:cs typeface="Futura Medium" panose="020B0602020204020303" pitchFamily="34" charset="-79"/>
              </a:rPr>
              <a:t> Then the man said, “This at last is bone of my bones and flesh of my flesh; she shall be called Woman, because she was taken out of Man.” </a:t>
            </a:r>
            <a:r>
              <a:rPr lang="en-US" sz="3200" baseline="30000" dirty="0">
                <a:latin typeface="Century Gothic" panose="020B0502020202020204" pitchFamily="34" charset="0"/>
                <a:cs typeface="Futura Medium" panose="020B0602020204020303" pitchFamily="34" charset="-79"/>
              </a:rPr>
              <a:t>24</a:t>
            </a:r>
            <a:r>
              <a:rPr lang="en-US" sz="3200" dirty="0">
                <a:latin typeface="Century Gothic" panose="020B0502020202020204" pitchFamily="34" charset="0"/>
                <a:cs typeface="Futura Medium" panose="020B0602020204020303" pitchFamily="34" charset="-79"/>
              </a:rPr>
              <a:t> Therefore a man shall leave his father and his mother and hold fast to his wife, and they shall become one flesh. </a:t>
            </a:r>
            <a:r>
              <a:rPr lang="en-US" sz="3200" baseline="30000" dirty="0">
                <a:latin typeface="Century Gothic" panose="020B0502020202020204" pitchFamily="34" charset="0"/>
                <a:cs typeface="Futura Medium" panose="020B0602020204020303" pitchFamily="34" charset="-79"/>
              </a:rPr>
              <a:t>25</a:t>
            </a:r>
            <a:r>
              <a:rPr lang="en-US" sz="3200" dirty="0">
                <a:latin typeface="Century Gothic" panose="020B0502020202020204" pitchFamily="34" charset="0"/>
                <a:cs typeface="Futura Medium" panose="020B0602020204020303" pitchFamily="34" charset="-79"/>
              </a:rPr>
              <a:t> And the man and his wife were both naked and were not ashamed. </a:t>
            </a:r>
          </a:p>
        </p:txBody>
      </p:sp>
    </p:spTree>
    <p:extLst>
      <p:ext uri="{BB962C8B-B14F-4D97-AF65-F5344CB8AC3E}">
        <p14:creationId xmlns:p14="http://schemas.microsoft.com/office/powerpoint/2010/main" val="130007209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background with white text&#10;&#10;Description automatically generated">
            <a:extLst>
              <a:ext uri="{FF2B5EF4-FFF2-40B4-BE49-F238E27FC236}">
                <a16:creationId xmlns:a16="http://schemas.microsoft.com/office/drawing/2014/main" id="{254DDCEC-43BF-831F-C5C9-2B17E25ACC8B}"/>
              </a:ext>
            </a:extLst>
          </p:cNvPr>
          <p:cNvPicPr>
            <a:picLocks noChangeAspect="1"/>
          </p:cNvPicPr>
          <p:nvPr/>
        </p:nvPicPr>
        <p:blipFill rotWithShape="1">
          <a:blip r:embed="rId2"/>
          <a:srcRect t="19"/>
          <a:stretch/>
        </p:blipFill>
        <p:spPr>
          <a:xfrm>
            <a:off x="20" y="1282"/>
            <a:ext cx="12191980" cy="6856718"/>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49AAC67C-A4A8-8476-A6E9-74BE3122991C}"/>
              </a:ext>
            </a:extLst>
          </p:cNvPr>
          <p:cNvPicPr>
            <a:picLocks noChangeAspect="1"/>
          </p:cNvPicPr>
          <p:nvPr/>
        </p:nvPicPr>
        <p:blipFill>
          <a:blip r:embed="rId3"/>
          <a:stretch>
            <a:fillRect/>
          </a:stretch>
        </p:blipFill>
        <p:spPr>
          <a:xfrm>
            <a:off x="10285476" y="4951718"/>
            <a:ext cx="1905000" cy="1905000"/>
          </a:xfrm>
          <a:prstGeom prst="rect">
            <a:avLst/>
          </a:prstGeom>
        </p:spPr>
      </p:pic>
    </p:spTree>
    <p:extLst>
      <p:ext uri="{BB962C8B-B14F-4D97-AF65-F5344CB8AC3E}">
        <p14:creationId xmlns:p14="http://schemas.microsoft.com/office/powerpoint/2010/main" val="2671465394"/>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2013 - 2022 Theme</Template>
  <TotalTime>77</TotalTime>
  <Words>425</Words>
  <Application>Microsoft Macintosh PowerPoint</Application>
  <PresentationFormat>Widescreen</PresentationFormat>
  <Paragraphs>21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Century Gothic</vt:lpstr>
      <vt:lpstr>Futura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4</cp:revision>
  <dcterms:created xsi:type="dcterms:W3CDTF">2024-03-01T15:11:52Z</dcterms:created>
  <dcterms:modified xsi:type="dcterms:W3CDTF">2024-03-08T20:13:47Z</dcterms:modified>
</cp:coreProperties>
</file>