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1" r:id="rId3"/>
    <p:sldId id="267" r:id="rId4"/>
    <p:sldId id="266" r:id="rId5"/>
    <p:sldId id="265" r:id="rId6"/>
    <p:sldId id="268" r:id="rId7"/>
    <p:sldId id="269" r:id="rId8"/>
    <p:sldId id="270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48"/>
  </p:normalViewPr>
  <p:slideViewPr>
    <p:cSldViewPr snapToGrid="0">
      <p:cViewPr varScale="1">
        <p:scale>
          <a:sx n="107" d="100"/>
          <a:sy n="107" d="100"/>
        </p:scale>
        <p:origin x="11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9815-BC19-A342-852B-163DD32C54C3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4872-17F4-F540-A56C-01EDD6FD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4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9815-BC19-A342-852B-163DD32C54C3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4872-17F4-F540-A56C-01EDD6FD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9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9815-BC19-A342-852B-163DD32C54C3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4872-17F4-F540-A56C-01EDD6FD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30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9815-BC19-A342-852B-163DD32C54C3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4872-17F4-F540-A56C-01EDD6FD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6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9815-BC19-A342-852B-163DD32C54C3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4872-17F4-F540-A56C-01EDD6FD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35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9815-BC19-A342-852B-163DD32C54C3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4872-17F4-F540-A56C-01EDD6FD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9815-BC19-A342-852B-163DD32C54C3}" type="datetimeFigureOut">
              <a:rPr lang="en-US" smtClean="0"/>
              <a:t>3/28/24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4872-17F4-F540-A56C-01EDD6FD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16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9815-BC19-A342-852B-163DD32C54C3}" type="datetimeFigureOut">
              <a:rPr lang="en-US" smtClean="0"/>
              <a:t>3/28/24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4872-17F4-F540-A56C-01EDD6FD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38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9815-BC19-A342-852B-163DD32C54C3}" type="datetimeFigureOut">
              <a:rPr lang="en-US" smtClean="0"/>
              <a:t>3/28/24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4872-17F4-F540-A56C-01EDD6FD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03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9815-BC19-A342-852B-163DD32C54C3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4872-17F4-F540-A56C-01EDD6FD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1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9815-BC19-A342-852B-163DD32C54C3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4872-17F4-F540-A56C-01EDD6FD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1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89815-BC19-A342-852B-163DD32C54C3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64872-17F4-F540-A56C-01EDD6FD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346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red background with white text&#10;&#10;Description automatically generated">
            <a:extLst>
              <a:ext uri="{FF2B5EF4-FFF2-40B4-BE49-F238E27FC236}">
                <a16:creationId xmlns:a16="http://schemas.microsoft.com/office/drawing/2014/main" id="{254DDCEC-43BF-831F-C5C9-2B17E25ACC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49AAC67C-A4A8-8476-A6E9-74BE31229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5476" y="4951718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C8E4CD-158A-9267-4961-B58B9381C735}"/>
              </a:ext>
            </a:extLst>
          </p:cNvPr>
          <p:cNvSpPr txBox="1"/>
          <p:nvPr/>
        </p:nvSpPr>
        <p:spPr>
          <a:xfrm>
            <a:off x="2253506" y="5581052"/>
            <a:ext cx="7678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EECD7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CHAPTERS 10 -11</a:t>
            </a:r>
            <a:endParaRPr lang="en-US" sz="3600" b="1" dirty="0">
              <a:solidFill>
                <a:srgbClr val="FEECD7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7126801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82B7365-1FAA-48C0-D632-27B54AA10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0"/>
            <a:ext cx="6894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03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1994168-F9E3-D211-2051-A0AE9EE48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0"/>
            <a:ext cx="11757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35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4E89B2F-7BCF-09FB-9CF5-E37002780B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1"/>
          <a:stretch/>
        </p:blipFill>
        <p:spPr bwMode="auto">
          <a:xfrm>
            <a:off x="321731" y="557189"/>
            <a:ext cx="5668684" cy="574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48AE709-E313-4B9C-5320-B35B8802AD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8" r="20897" b="-1"/>
          <a:stretch/>
        </p:blipFill>
        <p:spPr bwMode="auto">
          <a:xfrm>
            <a:off x="6195375" y="557189"/>
            <a:ext cx="5674893" cy="574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62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red wall with a red stripe&#10;&#10;Description automatically generated">
            <a:extLst>
              <a:ext uri="{FF2B5EF4-FFF2-40B4-BE49-F238E27FC236}">
                <a16:creationId xmlns:a16="http://schemas.microsoft.com/office/drawing/2014/main" id="{FFA57756-1D21-F4EF-4339-56A358606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26441F-0F1B-5061-8447-18D8073C3141}"/>
              </a:ext>
            </a:extLst>
          </p:cNvPr>
          <p:cNvSpPr txBox="1"/>
          <p:nvPr/>
        </p:nvSpPr>
        <p:spPr>
          <a:xfrm>
            <a:off x="206435" y="547892"/>
            <a:ext cx="868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EECD7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11.1-9, Tower of Babel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2F0D79-5DC1-8588-2D66-96A03E4CB454}"/>
              </a:ext>
            </a:extLst>
          </p:cNvPr>
          <p:cNvSpPr txBox="1"/>
          <p:nvPr/>
        </p:nvSpPr>
        <p:spPr>
          <a:xfrm>
            <a:off x="3028" y="1240733"/>
            <a:ext cx="1218897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latin typeface="Century Gothic" panose="020B0502020202020204" pitchFamily="34" charset="0"/>
                <a:cs typeface="Futura Medium" panose="020B0602020204020303" pitchFamily="34" charset="-79"/>
              </a:rPr>
              <a:t>They aimed to build a tower and city (vs. 4), but God caused them to abandon the city (vs. 8).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latin typeface="Century Gothic" panose="020B0502020202020204" pitchFamily="34" charset="0"/>
                <a:cs typeface="Futura Medium" panose="020B0602020204020303" pitchFamily="34" charset="-79"/>
              </a:rPr>
              <a:t>They wished to avoid being scattered (vs. 4), but God scattered the people (vs. 8).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latin typeface="Century Gothic" panose="020B0502020202020204" pitchFamily="34" charset="0"/>
                <a:cs typeface="Futura Medium" panose="020B0602020204020303" pitchFamily="34" charset="-79"/>
              </a:rPr>
              <a:t>They aimed to build a tower which would reach into the heavens (vs. 4), but it was God who came down in judgment (vss. 5,7).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latin typeface="Century Gothic" panose="020B0502020202020204" pitchFamily="34" charset="0"/>
                <a:cs typeface="Futura Medium" panose="020B0602020204020303" pitchFamily="34" charset="-79"/>
              </a:rPr>
              <a:t>They wanted to make a name for themselves (vs. 4), the resulting name was Babel (which sounds like the Hebrew word for confusion, vs. 9).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latin typeface="Century Gothic" panose="020B0502020202020204" pitchFamily="34" charset="0"/>
                <a:cs typeface="Futura Medium" panose="020B0602020204020303" pitchFamily="34" charset="-79"/>
              </a:rPr>
              <a:t>Significantly, in both OT and NT Babylon would represent those opposed to the Lord, but their evil purposes would be defeated (Isaiah 47; Revelation 18).</a:t>
            </a:r>
          </a:p>
        </p:txBody>
      </p:sp>
    </p:spTree>
    <p:extLst>
      <p:ext uri="{BB962C8B-B14F-4D97-AF65-F5344CB8AC3E}">
        <p14:creationId xmlns:p14="http://schemas.microsoft.com/office/powerpoint/2010/main" val="60182320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red wall with a red stripe&#10;&#10;Description automatically generated">
            <a:extLst>
              <a:ext uri="{FF2B5EF4-FFF2-40B4-BE49-F238E27FC236}">
                <a16:creationId xmlns:a16="http://schemas.microsoft.com/office/drawing/2014/main" id="{FFA57756-1D21-F4EF-4339-56A358606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26441F-0F1B-5061-8447-18D8073C3141}"/>
              </a:ext>
            </a:extLst>
          </p:cNvPr>
          <p:cNvSpPr txBox="1"/>
          <p:nvPr/>
        </p:nvSpPr>
        <p:spPr>
          <a:xfrm>
            <a:off x="206435" y="547892"/>
            <a:ext cx="868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EECD7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11.1-9, Tower of Babel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C2CB07-FC15-F289-D2C9-95A0882B969C}"/>
              </a:ext>
            </a:extLst>
          </p:cNvPr>
          <p:cNvSpPr txBox="1"/>
          <p:nvPr/>
        </p:nvSpPr>
        <p:spPr>
          <a:xfrm>
            <a:off x="3028" y="1845362"/>
            <a:ext cx="121889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Acts 2:8–11 (ESV) </a:t>
            </a:r>
          </a:p>
          <a:p>
            <a:pPr algn="ctr"/>
            <a:r>
              <a:rPr lang="en-US" sz="3200" baseline="30000" dirty="0">
                <a:latin typeface="Century Gothic" panose="020B0502020202020204" pitchFamily="34" charset="0"/>
              </a:rPr>
              <a:t>8</a:t>
            </a:r>
            <a:r>
              <a:rPr lang="en-US" sz="3200" dirty="0">
                <a:latin typeface="Century Gothic" panose="020B0502020202020204" pitchFamily="34" charset="0"/>
              </a:rPr>
              <a:t> And how is it that we hear, each of us in his own native language? </a:t>
            </a:r>
            <a:r>
              <a:rPr lang="en-US" sz="3200" baseline="30000" dirty="0">
                <a:latin typeface="Century Gothic" panose="020B0502020202020204" pitchFamily="34" charset="0"/>
              </a:rPr>
              <a:t>9</a:t>
            </a:r>
            <a:r>
              <a:rPr lang="en-US" sz="3200" dirty="0">
                <a:latin typeface="Century Gothic" panose="020B0502020202020204" pitchFamily="34" charset="0"/>
              </a:rPr>
              <a:t> Parthians and Medes and Elamites and residents of Mesopotamia, Judea and Cappadocia, Pontus and Asia, </a:t>
            </a:r>
            <a:r>
              <a:rPr lang="en-US" sz="3200" baseline="30000" dirty="0">
                <a:latin typeface="Century Gothic" panose="020B0502020202020204" pitchFamily="34" charset="0"/>
              </a:rPr>
              <a:t>10</a:t>
            </a:r>
            <a:r>
              <a:rPr lang="en-US" sz="3200" dirty="0">
                <a:latin typeface="Century Gothic" panose="020B0502020202020204" pitchFamily="34" charset="0"/>
              </a:rPr>
              <a:t> Phrygia and Pamphylia, Egypt and the parts of Libya belonging to Cyrene, and visitors from Rome, </a:t>
            </a:r>
            <a:r>
              <a:rPr lang="en-US" sz="3200" baseline="30000" dirty="0">
                <a:latin typeface="Century Gothic" panose="020B0502020202020204" pitchFamily="34" charset="0"/>
              </a:rPr>
              <a:t>11</a:t>
            </a:r>
            <a:r>
              <a:rPr lang="en-US" sz="3200" dirty="0">
                <a:latin typeface="Century Gothic" panose="020B0502020202020204" pitchFamily="34" charset="0"/>
              </a:rPr>
              <a:t> both Jews and proselytes, Cretans and Arabians—we hear them telling in our own tongues the mighty works of God.” </a:t>
            </a:r>
          </a:p>
        </p:txBody>
      </p:sp>
    </p:spTree>
    <p:extLst>
      <p:ext uri="{BB962C8B-B14F-4D97-AF65-F5344CB8AC3E}">
        <p14:creationId xmlns:p14="http://schemas.microsoft.com/office/powerpoint/2010/main" val="35181373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red wall with a red stripe&#10;&#10;Description automatically generated">
            <a:extLst>
              <a:ext uri="{FF2B5EF4-FFF2-40B4-BE49-F238E27FC236}">
                <a16:creationId xmlns:a16="http://schemas.microsoft.com/office/drawing/2014/main" id="{FFA57756-1D21-F4EF-4339-56A358606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26441F-0F1B-5061-8447-18D8073C3141}"/>
              </a:ext>
            </a:extLst>
          </p:cNvPr>
          <p:cNvSpPr txBox="1"/>
          <p:nvPr/>
        </p:nvSpPr>
        <p:spPr>
          <a:xfrm>
            <a:off x="206435" y="547892"/>
            <a:ext cx="868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EECD7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11.10-26, Descendants of Shem</a:t>
            </a:r>
          </a:p>
        </p:txBody>
      </p:sp>
    </p:spTree>
    <p:extLst>
      <p:ext uri="{BB962C8B-B14F-4D97-AF65-F5344CB8AC3E}">
        <p14:creationId xmlns:p14="http://schemas.microsoft.com/office/powerpoint/2010/main" val="7314789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red wall with a red stripe&#10;&#10;Description automatically generated">
            <a:extLst>
              <a:ext uri="{FF2B5EF4-FFF2-40B4-BE49-F238E27FC236}">
                <a16:creationId xmlns:a16="http://schemas.microsoft.com/office/drawing/2014/main" id="{FFA57756-1D21-F4EF-4339-56A358606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26441F-0F1B-5061-8447-18D8073C3141}"/>
              </a:ext>
            </a:extLst>
          </p:cNvPr>
          <p:cNvSpPr txBox="1"/>
          <p:nvPr/>
        </p:nvSpPr>
        <p:spPr>
          <a:xfrm>
            <a:off x="206435" y="547892"/>
            <a:ext cx="868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EECD7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11.27-32, Family of </a:t>
            </a:r>
            <a:r>
              <a:rPr lang="en-US" sz="3600" b="1" dirty="0" err="1">
                <a:solidFill>
                  <a:srgbClr val="FEECD7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Terah</a:t>
            </a:r>
            <a:endParaRPr lang="en-US" sz="3600" b="1" dirty="0">
              <a:solidFill>
                <a:srgbClr val="FEECD7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649D0B5-DFEE-99E3-7C68-53CFAC147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26" y="1329602"/>
            <a:ext cx="10845348" cy="539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95100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red background with white text&#10;&#10;Description automatically generated">
            <a:extLst>
              <a:ext uri="{FF2B5EF4-FFF2-40B4-BE49-F238E27FC236}">
                <a16:creationId xmlns:a16="http://schemas.microsoft.com/office/drawing/2014/main" id="{254DDCEC-43BF-831F-C5C9-2B17E25ACC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49AAC67C-A4A8-8476-A6E9-74BE31229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5476" y="4951718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6539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115</TotalTime>
  <Words>250</Words>
  <Application>Microsoft Macintosh PowerPoint</Application>
  <PresentationFormat>Widescreen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Futura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12</cp:revision>
  <dcterms:created xsi:type="dcterms:W3CDTF">2024-03-01T15:11:52Z</dcterms:created>
  <dcterms:modified xsi:type="dcterms:W3CDTF">2024-03-28T17:36:02Z</dcterms:modified>
</cp:coreProperties>
</file>