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  <p:sldId id="266" r:id="rId12"/>
  </p:sldIdLst>
  <p:sldSz cx="9144000" cy="5715000" type="screen16x1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Corbel"/>
        <a:ea typeface="Corbel"/>
        <a:cs typeface="Corbel"/>
        <a:sym typeface="Corbe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Corbel"/>
        <a:ea typeface="Corbel"/>
        <a:cs typeface="Corbel"/>
        <a:sym typeface="Corbe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Corbel"/>
        <a:ea typeface="Corbel"/>
        <a:cs typeface="Corbel"/>
        <a:sym typeface="Corbe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Corbel"/>
        <a:ea typeface="Corbel"/>
        <a:cs typeface="Corbel"/>
        <a:sym typeface="Corbe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Corbel"/>
        <a:ea typeface="Corbel"/>
        <a:cs typeface="Corbel"/>
        <a:sym typeface="Corbe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Corbel"/>
        <a:ea typeface="Corbel"/>
        <a:cs typeface="Corbel"/>
        <a:sym typeface="Corbe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Corbel"/>
        <a:ea typeface="Corbel"/>
        <a:cs typeface="Corbel"/>
        <a:sym typeface="Corbe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Corbel"/>
        <a:ea typeface="Corbel"/>
        <a:cs typeface="Corbel"/>
        <a:sym typeface="Corbe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Corbel"/>
        <a:ea typeface="Corbel"/>
        <a:cs typeface="Corbel"/>
        <a:sym typeface="Corbe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orbel"/>
          <a:ea typeface="Corbel"/>
          <a:cs typeface="Corbe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FDD"/>
          </a:solidFill>
        </a:fill>
      </a:tcStyle>
    </a:wholeTbl>
    <a:band2H>
      <a:tcTxStyle/>
      <a:tcStyle>
        <a:tcBdr/>
        <a:fill>
          <a:solidFill>
            <a:srgbClr val="EEF0EF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orbel"/>
          <a:ea typeface="Corbel"/>
          <a:cs typeface="Corbe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1D0"/>
          </a:solidFill>
        </a:fill>
      </a:tcStyle>
    </a:wholeTbl>
    <a:band2H>
      <a:tcTxStyle/>
      <a:tcStyle>
        <a:tcBdr/>
        <a:fill>
          <a:solidFill>
            <a:srgbClr val="EBE9E9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orbel"/>
          <a:ea typeface="Corbel"/>
          <a:cs typeface="Corbe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ECD"/>
          </a:solidFill>
        </a:fill>
      </a:tcStyle>
    </a:wholeTbl>
    <a:band2H>
      <a:tcTxStyle/>
      <a:tcStyle>
        <a:tcBdr/>
        <a:fill>
          <a:solidFill>
            <a:srgbClr val="EBE8E8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orbel"/>
          <a:ea typeface="Corbel"/>
          <a:cs typeface="Corbel"/>
        </a:font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orbel"/>
          <a:ea typeface="Corbel"/>
          <a:cs typeface="Corbel"/>
        </a:font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orbel"/>
          <a:ea typeface="Corbel"/>
          <a:cs typeface="Corbe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12700" cap="flat">
              <a:solidFill>
                <a:srgbClr val="292934"/>
              </a:solidFill>
              <a:prstDash val="solid"/>
              <a:round/>
            </a:ln>
          </a:top>
          <a:bottom>
            <a:ln w="127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solidFill>
            <a:srgbClr val="292934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12700" cap="flat">
              <a:solidFill>
                <a:srgbClr val="292934"/>
              </a:solidFill>
              <a:prstDash val="solid"/>
              <a:round/>
            </a:ln>
          </a:top>
          <a:bottom>
            <a:ln w="127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solidFill>
            <a:srgbClr val="292934">
              <a:alpha val="20000"/>
            </a:srgbClr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50800" cap="flat">
              <a:solidFill>
                <a:srgbClr val="292934"/>
              </a:solidFill>
              <a:prstDash val="solid"/>
              <a:round/>
            </a:ln>
          </a:top>
          <a:bottom>
            <a:ln w="127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orbel"/>
          <a:ea typeface="Corbel"/>
          <a:cs typeface="Corbel"/>
        </a:font>
        <a:srgbClr val="292934"/>
      </a:tcTxStyle>
      <a:tcStyle>
        <a:tcBdr>
          <a:left>
            <a:ln w="12700" cap="flat">
              <a:solidFill>
                <a:srgbClr val="292934"/>
              </a:solidFill>
              <a:prstDash val="solid"/>
              <a:round/>
            </a:ln>
          </a:left>
          <a:right>
            <a:ln w="12700" cap="flat">
              <a:solidFill>
                <a:srgbClr val="292934"/>
              </a:solidFill>
              <a:prstDash val="solid"/>
              <a:round/>
            </a:ln>
          </a:right>
          <a:top>
            <a:ln w="127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solidFill>
                <a:srgbClr val="292934"/>
              </a:solidFill>
              <a:prstDash val="solid"/>
              <a:round/>
            </a:ln>
          </a:insideH>
          <a:insideV>
            <a:ln w="12700" cap="flat">
              <a:solidFill>
                <a:srgbClr val="292934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7:38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7:42</a:t>
            </a:r>
          </a:p>
          <a:p>
            <a:r>
              <a:rPr dirty="0"/>
              <a:t>Small group discuss (3-5 minutes)</a:t>
            </a:r>
          </a:p>
          <a:p>
            <a:r>
              <a:rPr dirty="0"/>
              <a:t>Share with whole class (5 minutes)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7:50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7:54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8:00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8:00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8:00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8:00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85800" y="1143000"/>
            <a:ext cx="7848600" cy="1606021"/>
          </a:xfrm>
          <a:prstGeom prst="rect">
            <a:avLst/>
          </a:prstGeom>
        </p:spPr>
        <p:txBody>
          <a:bodyPr anchor="b"/>
          <a:lstStyle>
            <a:lvl1pPr>
              <a:defRPr sz="5400" cap="all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921000"/>
            <a:ext cx="6400800" cy="14605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traight Connector 7"/>
          <p:cNvSpPr/>
          <p:nvPr/>
        </p:nvSpPr>
        <p:spPr>
          <a:xfrm>
            <a:off x="685800" y="2832101"/>
            <a:ext cx="7848600" cy="1322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722312" y="1968500"/>
            <a:ext cx="7772401" cy="1833564"/>
          </a:xfrm>
          <a:prstGeom prst="rect">
            <a:avLst/>
          </a:prstGeom>
        </p:spPr>
        <p:txBody>
          <a:bodyPr anchor="b"/>
          <a:lstStyle>
            <a:lvl1pPr>
              <a:defRPr sz="4800" cap="all">
                <a:solidFill>
                  <a:srgbClr val="F3F2D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3855720"/>
            <a:ext cx="7772401" cy="1250157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traight Connector 6"/>
          <p:cNvSpPr/>
          <p:nvPr/>
        </p:nvSpPr>
        <p:spPr>
          <a:xfrm>
            <a:off x="731519" y="3832860"/>
            <a:ext cx="7848601" cy="1322"/>
          </a:xfrm>
          <a:prstGeom prst="line">
            <a:avLst/>
          </a:prstGeom>
          <a:ln w="19050">
            <a:solidFill>
              <a:srgbClr val="F3F2D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394460"/>
            <a:ext cx="4038600" cy="3931921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487680" indent="-213360">
              <a:spcBef>
                <a:spcPts val="600"/>
              </a:spcBef>
              <a:defRPr sz="2800"/>
            </a:lvl2pPr>
            <a:lvl3pPr marL="804672" indent="-256032">
              <a:spcBef>
                <a:spcPts val="600"/>
              </a:spcBef>
              <a:defRPr sz="2800"/>
            </a:lvl3pPr>
            <a:lvl4pPr marL="1107439" indent="-284480">
              <a:spcBef>
                <a:spcPts val="600"/>
              </a:spcBef>
              <a:defRPr sz="2800"/>
            </a:lvl4pPr>
            <a:lvl5pPr marL="1264919" indent="-21336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397000"/>
            <a:ext cx="3931921" cy="533135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754879" y="1397000"/>
            <a:ext cx="3931921" cy="533135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pPr>
            <a:endParaRPr/>
          </a:p>
        </p:txBody>
      </p:sp>
      <p:sp>
        <p:nvSpPr>
          <p:cNvPr id="54" name="Straight Connector 10"/>
          <p:cNvSpPr/>
          <p:nvPr/>
        </p:nvSpPr>
        <p:spPr>
          <a:xfrm flipH="1">
            <a:off x="4571999" y="1409700"/>
            <a:ext cx="796" cy="3924300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xfrm>
            <a:off x="457200" y="660066"/>
            <a:ext cx="2139696" cy="105156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78" name="Body Level One…"/>
          <p:cNvSpPr txBox="1">
            <a:spLocks noGrp="1"/>
          </p:cNvSpPr>
          <p:nvPr>
            <p:ph type="body" idx="1"/>
          </p:nvPr>
        </p:nvSpPr>
        <p:spPr>
          <a:xfrm>
            <a:off x="2971800" y="660066"/>
            <a:ext cx="5715000" cy="4648201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483325" indent="-209005">
              <a:spcBef>
                <a:spcPts val="700"/>
              </a:spcBef>
              <a:defRPr sz="3200"/>
            </a:lvl2pPr>
            <a:lvl3pPr marL="792480" indent="-243840">
              <a:spcBef>
                <a:spcPts val="700"/>
              </a:spcBef>
              <a:defRPr sz="3200"/>
            </a:lvl3pPr>
            <a:lvl4pPr marL="1115567" indent="-292608">
              <a:spcBef>
                <a:spcPts val="700"/>
              </a:spcBef>
              <a:defRPr sz="3200"/>
            </a:lvl4pPr>
            <a:lvl5pPr marL="1271016" indent="-219456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57201" y="1775460"/>
            <a:ext cx="2139697" cy="353634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  <p:sp>
        <p:nvSpPr>
          <p:cNvPr id="80" name="Straight Connector 8"/>
          <p:cNvSpPr/>
          <p:nvPr/>
        </p:nvSpPr>
        <p:spPr>
          <a:xfrm flipH="1">
            <a:off x="2775010" y="660066"/>
            <a:ext cx="1588" cy="4648201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457200" y="660400"/>
            <a:ext cx="2142681" cy="10541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idx="21"/>
          </p:nvPr>
        </p:nvSpPr>
        <p:spPr>
          <a:xfrm>
            <a:off x="2858610" y="698501"/>
            <a:ext cx="5904390" cy="4583713"/>
          </a:xfrm>
          <a:prstGeom prst="rect">
            <a:avLst/>
          </a:prstGeom>
          <a:ln w="76200">
            <a:solidFill>
              <a:srgbClr val="FFFFFF"/>
            </a:solidFill>
            <a:miter lim="800000"/>
          </a:ln>
          <a:effectLst>
            <a:outerShdw blurRad="50800" dist="12700" dir="5400000" rotWithShape="0">
              <a:srgbClr val="000000">
                <a:alpha val="58999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778000"/>
            <a:ext cx="2139696" cy="35356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183987"/>
            <a:ext cx="9144000" cy="1905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444500"/>
            <a:ext cx="8229600" cy="82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06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620000" y="5080"/>
            <a:ext cx="281940" cy="2946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solidFill>
            <a:srgbClr val="D2533C"/>
          </a:solidFill>
          <a:uFillTx/>
          <a:latin typeface="Corbel"/>
          <a:ea typeface="Corbel"/>
          <a:cs typeface="Corbel"/>
          <a:sym typeface="Corbe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solidFill>
            <a:srgbClr val="D2533C"/>
          </a:solidFill>
          <a:uFillTx/>
          <a:latin typeface="Corbel"/>
          <a:ea typeface="Corbel"/>
          <a:cs typeface="Corbel"/>
          <a:sym typeface="Corbe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solidFill>
            <a:srgbClr val="D2533C"/>
          </a:solidFill>
          <a:uFillTx/>
          <a:latin typeface="Corbel"/>
          <a:ea typeface="Corbel"/>
          <a:cs typeface="Corbel"/>
          <a:sym typeface="Corbe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solidFill>
            <a:srgbClr val="D2533C"/>
          </a:solidFill>
          <a:uFillTx/>
          <a:latin typeface="Corbel"/>
          <a:ea typeface="Corbel"/>
          <a:cs typeface="Corbel"/>
          <a:sym typeface="Corbe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solidFill>
            <a:srgbClr val="D2533C"/>
          </a:solidFill>
          <a:uFillTx/>
          <a:latin typeface="Corbel"/>
          <a:ea typeface="Corbel"/>
          <a:cs typeface="Corbel"/>
          <a:sym typeface="Corbe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solidFill>
            <a:srgbClr val="D2533C"/>
          </a:solidFill>
          <a:uFillTx/>
          <a:latin typeface="Corbel"/>
          <a:ea typeface="Corbel"/>
          <a:cs typeface="Corbel"/>
          <a:sym typeface="Corbe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solidFill>
            <a:srgbClr val="D2533C"/>
          </a:solidFill>
          <a:uFillTx/>
          <a:latin typeface="Corbel"/>
          <a:ea typeface="Corbel"/>
          <a:cs typeface="Corbel"/>
          <a:sym typeface="Corbe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solidFill>
            <a:srgbClr val="D2533C"/>
          </a:solidFill>
          <a:uFillTx/>
          <a:latin typeface="Corbel"/>
          <a:ea typeface="Corbel"/>
          <a:cs typeface="Corbel"/>
          <a:sym typeface="Corbe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solidFill>
            <a:srgbClr val="D2533C"/>
          </a:solidFill>
          <a:uFillTx/>
          <a:latin typeface="Corbel"/>
          <a:ea typeface="Corbel"/>
          <a:cs typeface="Corbel"/>
          <a:sym typeface="Corbel"/>
        </a:defRPr>
      </a:lvl9pPr>
    </p:titleStyle>
    <p:bodyStyle>
      <a:lvl1pPr marL="182879" marR="0" indent="-18287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AutoNum type="arabicPeriod"/>
        <a:tabLst/>
        <a:defRPr sz="2400" b="0" i="0" u="none" strike="noStrike" cap="none" spc="0" baseline="0">
          <a:solidFill>
            <a:srgbClr val="292934"/>
          </a:solidFill>
          <a:uFillTx/>
          <a:latin typeface="Corbel"/>
          <a:ea typeface="Corbel"/>
          <a:cs typeface="Corbel"/>
          <a:sym typeface="Corbel"/>
        </a:defRPr>
      </a:lvl1pPr>
      <a:lvl2pPr marL="493775" marR="0" indent="-21945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AutoNum type="arabicPeriod"/>
        <a:tabLst/>
        <a:defRPr sz="2400" b="0" i="0" u="none" strike="noStrike" cap="none" spc="0" baseline="0">
          <a:solidFill>
            <a:srgbClr val="292934"/>
          </a:solidFill>
          <a:uFillTx/>
          <a:latin typeface="Corbel"/>
          <a:ea typeface="Corbel"/>
          <a:cs typeface="Corbel"/>
          <a:sym typeface="Corbel"/>
        </a:defRPr>
      </a:lvl2pPr>
      <a:lvl3pPr marL="792479" marR="0" indent="-24384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90000"/>
        <a:buFont typeface="Arial"/>
        <a:buAutoNum type="arabicPeriod"/>
        <a:tabLst/>
        <a:defRPr sz="2400" b="0" i="0" u="none" strike="noStrike" cap="none" spc="0" baseline="0">
          <a:solidFill>
            <a:srgbClr val="292934"/>
          </a:solidFill>
          <a:uFillTx/>
          <a:latin typeface="Corbel"/>
          <a:ea typeface="Corbel"/>
          <a:cs typeface="Corbel"/>
          <a:sym typeface="Corbel"/>
        </a:defRPr>
      </a:lvl3pPr>
      <a:lvl4pPr marL="10972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AutoNum type="arabicPeriod"/>
        <a:tabLst/>
        <a:defRPr sz="2400" b="0" i="0" u="none" strike="noStrike" cap="none" spc="0" baseline="0">
          <a:solidFill>
            <a:srgbClr val="292934"/>
          </a:solidFill>
          <a:uFillTx/>
          <a:latin typeface="Corbel"/>
          <a:ea typeface="Corbel"/>
          <a:cs typeface="Corbel"/>
          <a:sym typeface="Corbel"/>
        </a:defRPr>
      </a:lvl4pPr>
      <a:lvl5pPr marL="1286691" marR="0" indent="-235131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AutoNum type="arabicPeriod"/>
        <a:tabLst/>
        <a:defRPr sz="2400" b="0" i="0" u="none" strike="noStrike" cap="none" spc="0" baseline="0">
          <a:solidFill>
            <a:srgbClr val="292934"/>
          </a:solidFill>
          <a:uFillTx/>
          <a:latin typeface="Corbel"/>
          <a:ea typeface="Corbel"/>
          <a:cs typeface="Corbel"/>
          <a:sym typeface="Corbel"/>
        </a:defRPr>
      </a:lvl5pPr>
      <a:lvl6pPr marL="152634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AutoNum type="arabicPeriod"/>
        <a:tabLst/>
        <a:defRPr sz="2400" b="0" i="0" u="none" strike="noStrike" cap="none" spc="0" baseline="0">
          <a:solidFill>
            <a:srgbClr val="292934"/>
          </a:solidFill>
          <a:uFillTx/>
          <a:latin typeface="Corbel"/>
          <a:ea typeface="Corbel"/>
          <a:cs typeface="Corbel"/>
          <a:sym typeface="Corbel"/>
        </a:defRPr>
      </a:lvl6pPr>
      <a:lvl7pPr marL="170922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AutoNum type="arabicPeriod"/>
        <a:tabLst/>
        <a:defRPr sz="2400" b="0" i="0" u="none" strike="noStrike" cap="none" spc="0" baseline="0">
          <a:solidFill>
            <a:srgbClr val="292934"/>
          </a:solidFill>
          <a:uFillTx/>
          <a:latin typeface="Corbel"/>
          <a:ea typeface="Corbel"/>
          <a:cs typeface="Corbel"/>
          <a:sym typeface="Corbel"/>
        </a:defRPr>
      </a:lvl7pPr>
      <a:lvl8pPr marL="189210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AutoNum type="arabicPeriod"/>
        <a:tabLst/>
        <a:defRPr sz="2400" b="0" i="0" u="none" strike="noStrike" cap="none" spc="0" baseline="0">
          <a:solidFill>
            <a:srgbClr val="292934"/>
          </a:solidFill>
          <a:uFillTx/>
          <a:latin typeface="Corbel"/>
          <a:ea typeface="Corbel"/>
          <a:cs typeface="Corbel"/>
          <a:sym typeface="Corbel"/>
        </a:defRPr>
      </a:lvl8pPr>
      <a:lvl9pPr marL="207498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AutoNum type="arabicPeriod"/>
        <a:tabLst/>
        <a:defRPr sz="2400" b="0" i="0" u="none" strike="noStrike" cap="none" spc="0" baseline="0">
          <a:solidFill>
            <a:srgbClr val="292934"/>
          </a:solidFill>
          <a:uFillTx/>
          <a:latin typeface="Corbel"/>
          <a:ea typeface="Corbel"/>
          <a:cs typeface="Corbel"/>
          <a:sym typeface="Corbe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457200" y="876300"/>
            <a:ext cx="8229600" cy="4064000"/>
          </a:xfrm>
          <a:prstGeom prst="rect">
            <a:avLst/>
          </a:prstGeom>
          <a:ln w="9525">
            <a:solidFill>
              <a:srgbClr val="FF0000"/>
            </a:solidFill>
            <a:round/>
          </a:ln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SzTx/>
              <a:buNone/>
              <a:defRPr sz="2700"/>
            </a:pPr>
            <a:r>
              <a:rPr sz="3200" dirty="0"/>
              <a:t>In order to participate in class activities today </a:t>
            </a:r>
            <a:r>
              <a:rPr sz="3200" dirty="0">
                <a:solidFill>
                  <a:srgbClr val="FF0000"/>
                </a:solidFill>
              </a:rPr>
              <a:t>you must be sitting within speaking distance</a:t>
            </a:r>
            <a:r>
              <a:rPr sz="3200" dirty="0"/>
              <a:t> to one or more people.</a:t>
            </a:r>
          </a:p>
          <a:p>
            <a:pPr marL="0" indent="0">
              <a:buSzTx/>
              <a:buNone/>
              <a:defRPr sz="2700"/>
            </a:pPr>
            <a:endParaRPr sz="3200" dirty="0"/>
          </a:p>
          <a:p>
            <a:pPr marL="0" indent="0">
              <a:spcBef>
                <a:spcPts val="600"/>
              </a:spcBef>
              <a:buSzTx/>
              <a:buNone/>
              <a:defRPr sz="2700"/>
            </a:pPr>
            <a:r>
              <a:rPr sz="3200" dirty="0"/>
              <a:t>Para </a:t>
            </a:r>
            <a:r>
              <a:rPr sz="3200" dirty="0" err="1"/>
              <a:t>poder</a:t>
            </a:r>
            <a:r>
              <a:rPr sz="3200" dirty="0"/>
              <a:t> </a:t>
            </a:r>
            <a:r>
              <a:rPr sz="3200" dirty="0" err="1"/>
              <a:t>participar</a:t>
            </a:r>
            <a:r>
              <a:rPr sz="3200" dirty="0"/>
              <a:t> en las </a:t>
            </a:r>
            <a:r>
              <a:rPr sz="3200" dirty="0" err="1"/>
              <a:t>actividades</a:t>
            </a:r>
            <a:r>
              <a:rPr sz="3200" dirty="0"/>
              <a:t> de </a:t>
            </a:r>
            <a:r>
              <a:rPr sz="3200" dirty="0" err="1"/>
              <a:t>clase</a:t>
            </a:r>
            <a:r>
              <a:rPr sz="3200" dirty="0"/>
              <a:t> de hoy, </a:t>
            </a:r>
            <a:r>
              <a:rPr sz="3200" dirty="0">
                <a:solidFill>
                  <a:srgbClr val="FF0000"/>
                </a:solidFill>
              </a:rPr>
              <a:t>debe </a:t>
            </a:r>
            <a:r>
              <a:rPr sz="3200" dirty="0" err="1">
                <a:solidFill>
                  <a:srgbClr val="FF0000"/>
                </a:solidFill>
              </a:rPr>
              <a:t>estar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dirty="0" err="1">
                <a:solidFill>
                  <a:srgbClr val="FF0000"/>
                </a:solidFill>
              </a:rPr>
              <a:t>sentado</a:t>
            </a:r>
            <a:r>
              <a:rPr sz="3200" dirty="0">
                <a:solidFill>
                  <a:srgbClr val="FF0000"/>
                </a:solidFill>
              </a:rPr>
              <a:t> a </a:t>
            </a:r>
            <a:r>
              <a:rPr sz="3200" dirty="0" err="1">
                <a:solidFill>
                  <a:srgbClr val="FF0000"/>
                </a:solidFill>
              </a:rPr>
              <a:t>una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dirty="0" err="1">
                <a:solidFill>
                  <a:srgbClr val="FF0000"/>
                </a:solidFill>
              </a:rPr>
              <a:t>distancia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dirty="0" err="1">
                <a:solidFill>
                  <a:srgbClr val="FF0000"/>
                </a:solidFill>
              </a:rPr>
              <a:t>que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dirty="0" err="1">
                <a:solidFill>
                  <a:srgbClr val="FF0000"/>
                </a:solidFill>
              </a:rPr>
              <a:t>pueda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dirty="0" err="1">
                <a:solidFill>
                  <a:srgbClr val="FF0000"/>
                </a:solidFill>
              </a:rPr>
              <a:t>hablar</a:t>
            </a:r>
            <a:r>
              <a:rPr sz="3200" dirty="0"/>
              <a:t> con </a:t>
            </a:r>
            <a:r>
              <a:rPr sz="3200" dirty="0" err="1"/>
              <a:t>una</a:t>
            </a:r>
            <a:r>
              <a:rPr sz="3200" dirty="0"/>
              <a:t> o </a:t>
            </a:r>
            <a:r>
              <a:rPr sz="3200" dirty="0" err="1"/>
              <a:t>más</a:t>
            </a:r>
            <a:r>
              <a:rPr sz="3200" dirty="0"/>
              <a:t> personas.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 txBox="1">
            <a:spLocks noGrp="1"/>
          </p:cNvSpPr>
          <p:nvPr>
            <p:ph type="title"/>
          </p:nvPr>
        </p:nvSpPr>
        <p:spPr>
          <a:xfrm>
            <a:off x="65306" y="450850"/>
            <a:ext cx="9013388" cy="904121"/>
          </a:xfrm>
          <a:prstGeom prst="rect">
            <a:avLst/>
          </a:prstGeom>
        </p:spPr>
        <p:txBody>
          <a:bodyPr/>
          <a:lstStyle>
            <a:lvl1pPr algn="ctr" defTabSz="640079">
              <a:defRPr sz="2800" spc="-70"/>
            </a:lvl1pPr>
          </a:lstStyle>
          <a:p>
            <a:r>
              <a:t>Challenging the Curious Like Jesus Did/Desafiando a los curiosos como lo hizo Jesús</a:t>
            </a:r>
          </a:p>
        </p:txBody>
      </p:sp>
      <p:sp>
        <p:nvSpPr>
          <p:cNvPr id="13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3281" y="1347905"/>
            <a:ext cx="9017438" cy="4216487"/>
          </a:xfrm>
          <a:prstGeom prst="rect">
            <a:avLst/>
          </a:prstGeom>
        </p:spPr>
        <p:txBody>
          <a:bodyPr numCol="2" spcCol="450871">
            <a:noAutofit/>
          </a:bodyPr>
          <a:lstStyle/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r>
              <a:rPr sz="2800" dirty="0"/>
              <a:t>Recognize worldliness even in ‘spiritual’ discussions.</a:t>
            </a:r>
          </a:p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r>
              <a:rPr sz="2800" dirty="0"/>
              <a:t>Move away from theoretical and abstract to make the Gospel call personal.</a:t>
            </a:r>
          </a:p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r>
              <a:rPr sz="2800" dirty="0"/>
              <a:t>Do not ignore questions but redirect them to the essential.</a:t>
            </a:r>
          </a:p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endParaRPr lang="en-US" sz="2800" dirty="0"/>
          </a:p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r>
              <a:rPr sz="2800" dirty="0" err="1"/>
              <a:t>Reconozca</a:t>
            </a:r>
            <a:r>
              <a:rPr sz="2800" dirty="0"/>
              <a:t> la </a:t>
            </a:r>
            <a:r>
              <a:rPr sz="2800" dirty="0" err="1"/>
              <a:t>mundanalidad</a:t>
            </a:r>
            <a:r>
              <a:rPr sz="2800" dirty="0"/>
              <a:t> </a:t>
            </a:r>
            <a:r>
              <a:rPr sz="2800" dirty="0" err="1"/>
              <a:t>incluso</a:t>
            </a:r>
            <a:r>
              <a:rPr sz="2800" dirty="0"/>
              <a:t> en </a:t>
            </a:r>
            <a:r>
              <a:rPr sz="2800" dirty="0" err="1"/>
              <a:t>discusiones</a:t>
            </a:r>
            <a:r>
              <a:rPr sz="2800" dirty="0"/>
              <a:t> "</a:t>
            </a:r>
            <a:r>
              <a:rPr sz="2800" dirty="0" err="1"/>
              <a:t>espirituales</a:t>
            </a:r>
            <a:r>
              <a:rPr sz="2800" dirty="0"/>
              <a:t>".</a:t>
            </a:r>
          </a:p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r>
              <a:rPr sz="2800" dirty="0" err="1"/>
              <a:t>Alejarnos</a:t>
            </a:r>
            <a:r>
              <a:rPr sz="2800" dirty="0"/>
              <a:t> de lo </a:t>
            </a:r>
            <a:r>
              <a:rPr sz="2800" dirty="0" err="1"/>
              <a:t>teórico</a:t>
            </a:r>
            <a:r>
              <a:rPr sz="2800" dirty="0"/>
              <a:t> y lo </a:t>
            </a:r>
            <a:r>
              <a:rPr sz="2800" dirty="0" err="1"/>
              <a:t>abstracto</a:t>
            </a:r>
            <a:r>
              <a:rPr sz="2800" dirty="0"/>
              <a:t> para </a:t>
            </a:r>
            <a:r>
              <a:rPr sz="2800" dirty="0" err="1"/>
              <a:t>hacer</a:t>
            </a:r>
            <a:r>
              <a:rPr sz="2800" dirty="0"/>
              <a:t> personal la </a:t>
            </a:r>
            <a:r>
              <a:rPr sz="2800" dirty="0" err="1"/>
              <a:t>llamada</a:t>
            </a:r>
            <a:r>
              <a:rPr sz="2800" dirty="0"/>
              <a:t> del </a:t>
            </a:r>
            <a:r>
              <a:rPr sz="2800" dirty="0" err="1"/>
              <a:t>Evangelio</a:t>
            </a:r>
            <a:r>
              <a:rPr sz="2800" dirty="0"/>
              <a:t>.</a:t>
            </a:r>
          </a:p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r>
              <a:rPr sz="2800" dirty="0"/>
              <a:t>No ignore las </a:t>
            </a:r>
            <a:r>
              <a:rPr sz="2800" dirty="0" err="1"/>
              <a:t>preguntas</a:t>
            </a:r>
            <a:r>
              <a:rPr sz="2800" dirty="0"/>
              <a:t>, </a:t>
            </a:r>
            <a:r>
              <a:rPr sz="2800" dirty="0" err="1"/>
              <a:t>rediríjalas</a:t>
            </a:r>
            <a:r>
              <a:rPr sz="2800" dirty="0"/>
              <a:t> a lo </a:t>
            </a:r>
            <a:r>
              <a:rPr sz="2800" dirty="0" err="1"/>
              <a:t>esencial</a:t>
            </a:r>
            <a:r>
              <a:rPr sz="28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00">
        <p159:morph option="byObjec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 txBox="1">
            <a:spLocks noGrp="1"/>
          </p:cNvSpPr>
          <p:nvPr>
            <p:ph type="title"/>
          </p:nvPr>
        </p:nvSpPr>
        <p:spPr>
          <a:xfrm>
            <a:off x="65306" y="450850"/>
            <a:ext cx="9013388" cy="90412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640079">
              <a:defRPr sz="2800" spc="-70"/>
            </a:lvl1pPr>
          </a:lstStyle>
          <a:p>
            <a:r>
              <a:t>Challenging the Curious Like Jesus Did/Desafiando a los curiosos como lo hizo Jesús</a:t>
            </a:r>
          </a:p>
        </p:txBody>
      </p:sp>
      <p:sp>
        <p:nvSpPr>
          <p:cNvPr id="13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3281" y="1347905"/>
            <a:ext cx="9017438" cy="4216487"/>
          </a:xfrm>
          <a:prstGeom prst="rect">
            <a:avLst/>
          </a:prstGeom>
        </p:spPr>
        <p:txBody>
          <a:bodyPr numCol="2" spcCol="450871">
            <a:noAutofit/>
          </a:bodyPr>
          <a:lstStyle/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r>
              <a:rPr sz="2800" dirty="0"/>
              <a:t>Scripture must always be the foundation of conversation (even if not known, recognized, or completely understood by hearer).</a:t>
            </a:r>
          </a:p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r>
              <a:rPr sz="2800" dirty="0"/>
              <a:t>Keep the emphasis on the kingdom and personal transformation. </a:t>
            </a:r>
            <a:endParaRPr lang="en-US" sz="2800" dirty="0"/>
          </a:p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endParaRPr lang="en-US" sz="2800" dirty="0"/>
          </a:p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r>
              <a:rPr sz="2800" dirty="0"/>
              <a:t>Las </a:t>
            </a:r>
            <a:r>
              <a:rPr sz="2800" dirty="0" err="1"/>
              <a:t>Escrituras</a:t>
            </a:r>
            <a:r>
              <a:rPr sz="2800" dirty="0"/>
              <a:t> </a:t>
            </a:r>
            <a:r>
              <a:rPr sz="2800" dirty="0" err="1"/>
              <a:t>siempre</a:t>
            </a:r>
            <a:r>
              <a:rPr sz="2800" dirty="0"/>
              <a:t> </a:t>
            </a:r>
            <a:r>
              <a:rPr sz="2800" dirty="0" err="1"/>
              <a:t>deben</a:t>
            </a:r>
            <a:r>
              <a:rPr sz="2800" dirty="0"/>
              <a:t> </a:t>
            </a:r>
            <a:r>
              <a:rPr sz="2800" dirty="0" err="1"/>
              <a:t>ser</a:t>
            </a:r>
            <a:r>
              <a:rPr sz="2800" dirty="0"/>
              <a:t> el </a:t>
            </a:r>
            <a:r>
              <a:rPr sz="2800" dirty="0" err="1"/>
              <a:t>fundamento</a:t>
            </a:r>
            <a:r>
              <a:rPr sz="2800" dirty="0"/>
              <a:t> de la </a:t>
            </a:r>
            <a:r>
              <a:rPr sz="2800" dirty="0" err="1"/>
              <a:t>conversación</a:t>
            </a:r>
            <a:r>
              <a:rPr sz="2800" dirty="0"/>
              <a:t> (</a:t>
            </a:r>
            <a:r>
              <a:rPr sz="2800" dirty="0" err="1"/>
              <a:t>incluso</a:t>
            </a:r>
            <a:r>
              <a:rPr sz="2800" dirty="0"/>
              <a:t> </a:t>
            </a:r>
            <a:r>
              <a:rPr sz="2800" dirty="0" err="1"/>
              <a:t>si</a:t>
            </a:r>
            <a:r>
              <a:rPr sz="2800" dirty="0"/>
              <a:t> el </a:t>
            </a:r>
            <a:r>
              <a:rPr sz="2800" dirty="0" err="1"/>
              <a:t>oyente</a:t>
            </a:r>
            <a:r>
              <a:rPr sz="2800" dirty="0"/>
              <a:t> no las </a:t>
            </a:r>
            <a:r>
              <a:rPr sz="2800" dirty="0" err="1"/>
              <a:t>conoce</a:t>
            </a:r>
            <a:r>
              <a:rPr sz="2800" dirty="0"/>
              <a:t>, </a:t>
            </a:r>
            <a:r>
              <a:rPr sz="2800" dirty="0" err="1"/>
              <a:t>reconoce</a:t>
            </a:r>
            <a:r>
              <a:rPr sz="2800" dirty="0"/>
              <a:t> o </a:t>
            </a:r>
            <a:r>
              <a:rPr sz="2800" dirty="0" err="1"/>
              <a:t>comprende</a:t>
            </a:r>
            <a:r>
              <a:rPr sz="2800" dirty="0"/>
              <a:t> </a:t>
            </a:r>
            <a:r>
              <a:rPr sz="2800" dirty="0" err="1"/>
              <a:t>completamente</a:t>
            </a:r>
            <a:r>
              <a:rPr sz="2800" dirty="0"/>
              <a:t>).</a:t>
            </a:r>
          </a:p>
          <a:p>
            <a:pPr marL="694372" indent="-694372" defTabSz="658368">
              <a:lnSpc>
                <a:spcPct val="80000"/>
              </a:lnSpc>
              <a:spcBef>
                <a:spcPts val="200"/>
              </a:spcBef>
              <a:buFontTx/>
              <a:buChar char="•"/>
              <a:defRPr sz="2160"/>
            </a:pPr>
            <a:r>
              <a:rPr sz="2800" dirty="0" err="1"/>
              <a:t>Mantenga</a:t>
            </a:r>
            <a:r>
              <a:rPr sz="2800" dirty="0"/>
              <a:t> el </a:t>
            </a:r>
            <a:r>
              <a:rPr sz="2800" dirty="0" err="1"/>
              <a:t>énfasis</a:t>
            </a:r>
            <a:r>
              <a:rPr sz="2800" dirty="0"/>
              <a:t> en el </a:t>
            </a:r>
            <a:r>
              <a:rPr sz="2800" dirty="0" err="1"/>
              <a:t>reino</a:t>
            </a:r>
            <a:r>
              <a:rPr sz="2800" dirty="0"/>
              <a:t> y la </a:t>
            </a:r>
            <a:r>
              <a:rPr sz="2800" dirty="0" err="1"/>
              <a:t>transformación</a:t>
            </a:r>
            <a:r>
              <a:rPr sz="2800" dirty="0"/>
              <a:t> personal.</a:t>
            </a:r>
          </a:p>
        </p:txBody>
      </p:sp>
    </p:spTree>
    <p:extLst>
      <p:ext uri="{BB962C8B-B14F-4D97-AF65-F5344CB8AC3E}">
        <p14:creationId xmlns:p14="http://schemas.microsoft.com/office/powerpoint/2010/main" val="6409511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2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build="p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9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>
            <a:spLocks noGrp="1"/>
          </p:cNvSpPr>
          <p:nvPr>
            <p:ph type="ctrTitle"/>
          </p:nvPr>
        </p:nvSpPr>
        <p:spPr>
          <a:xfrm>
            <a:off x="685800" y="1143000"/>
            <a:ext cx="7848600" cy="1606022"/>
          </a:xfrm>
          <a:prstGeom prst="rect">
            <a:avLst/>
          </a:prstGeom>
        </p:spPr>
        <p:txBody>
          <a:bodyPr/>
          <a:lstStyle/>
          <a:p>
            <a:pPr>
              <a:defRPr sz="4800"/>
            </a:pPr>
            <a:r>
              <a:t>Jesus and </a:t>
            </a:r>
            <a:r>
              <a:rPr sz="5200">
                <a:solidFill>
                  <a:srgbClr val="8C9CAD"/>
                </a:solidFill>
              </a:rPr>
              <a:t>the Curious</a:t>
            </a:r>
          </a:p>
        </p:txBody>
      </p:sp>
      <p:sp>
        <p:nvSpPr>
          <p:cNvPr id="103" name="Title 1"/>
          <p:cNvSpPr txBox="1"/>
          <p:nvPr/>
        </p:nvSpPr>
        <p:spPr>
          <a:xfrm>
            <a:off x="693419" y="2974287"/>
            <a:ext cx="7757161" cy="794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>
              <a:defRPr sz="4800" cap="all" spc="-100">
                <a:solidFill>
                  <a:srgbClr val="D2533C"/>
                </a:solidFill>
              </a:defRPr>
            </a:pPr>
            <a:r>
              <a:t>Jesús y </a:t>
            </a:r>
            <a:r>
              <a:rPr>
                <a:solidFill>
                  <a:srgbClr val="8C9CAD"/>
                </a:solidFill>
              </a:rPr>
              <a:t>Los Curiosos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00">
        <p159:morph option="byObjec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 txBox="1">
            <a:spLocks noGrp="1"/>
          </p:cNvSpPr>
          <p:nvPr>
            <p:ph type="title"/>
          </p:nvPr>
        </p:nvSpPr>
        <p:spPr>
          <a:xfrm>
            <a:off x="457200" y="325438"/>
            <a:ext cx="8229600" cy="825501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Profile of Nicodemus/ Perfil de Nicodemo</a:t>
            </a:r>
          </a:p>
        </p:txBody>
      </p:sp>
      <p:sp>
        <p:nvSpPr>
          <p:cNvPr id="10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98425" y="1003533"/>
            <a:ext cx="8426450" cy="463310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3000" i="1">
                <a:solidFill>
                  <a:schemeClr val="accent6"/>
                </a:solidFill>
              </a:defRPr>
            </a:pPr>
            <a:endParaRPr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700" i="1">
                <a:solidFill>
                  <a:schemeClr val="accent6"/>
                </a:solidFill>
              </a:defRPr>
            </a:pPr>
            <a:r>
              <a:t>What does the text explicitly reveal or in some way imply to us about Nicodemus? </a:t>
            </a:r>
            <a:endParaRPr sz="22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700" i="1">
                <a:solidFill>
                  <a:schemeClr val="accent6"/>
                </a:solidFill>
              </a:defRPr>
            </a:pPr>
            <a:r>
              <a:t>(E.g. Status, Lifestyle, Personality, Background, Worldview, Heart, etc.)</a:t>
            </a:r>
            <a:endParaRPr sz="2200"/>
          </a:p>
          <a:p>
            <a:pPr marL="0" indent="0">
              <a:lnSpc>
                <a:spcPct val="90000"/>
              </a:lnSpc>
              <a:buSzTx/>
              <a:buNone/>
              <a:defRPr sz="3000" i="1">
                <a:solidFill>
                  <a:schemeClr val="accent6"/>
                </a:solidFill>
              </a:defRPr>
            </a:pPr>
            <a:endParaRPr sz="22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700" i="1">
                <a:solidFill>
                  <a:schemeClr val="accent6"/>
                </a:solidFill>
              </a:defRPr>
            </a:pPr>
            <a:r>
              <a:t>¿Qué nos revela explícitamente o de alguna manera nos implica el texto acerca de Nicodemo?</a:t>
            </a:r>
            <a:endParaRPr sz="2200"/>
          </a:p>
          <a:p>
            <a:pPr marL="0" indent="0">
              <a:lnSpc>
                <a:spcPct val="90000"/>
              </a:lnSpc>
              <a:spcBef>
                <a:spcPts val="600"/>
              </a:spcBef>
              <a:buSzTx/>
              <a:buNone/>
              <a:defRPr sz="2700" i="1">
                <a:solidFill>
                  <a:schemeClr val="accent6"/>
                </a:solidFill>
              </a:defRPr>
            </a:pPr>
            <a:r>
              <a:t>(Por ejemplo: estado, estilo de vida, personalidad, antecedentes, corazón, etc.)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00">
        <p159:morph option="byObjec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82563" y="1150939"/>
            <a:ext cx="8858250" cy="4492623"/>
          </a:xfrm>
          <a:prstGeom prst="rect">
            <a:avLst/>
          </a:prstGeom>
        </p:spPr>
        <p:txBody>
          <a:bodyPr numCol="2" spcCol="392192">
            <a:noAutofit/>
          </a:bodyPr>
          <a:lstStyle/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/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Pharisee—highly religious, conservative views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/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Ruler of the Jews, Teacher of Israel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/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Knowledgeable of Scriptures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/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(likely) Older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/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Comes from the darkness / night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/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Knowledgeable / respectful of Jesus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/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Believer impressed by signs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/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Interested in investigating Spiritual concepts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/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Confused by Jesus’ statements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/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Worldly &amp; carnal in thinking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endParaRPr lang="en-US" sz="2100" dirty="0">
              <a:solidFill>
                <a:schemeClr val="bg1">
                  <a:lumMod val="10000"/>
                </a:schemeClr>
              </a:solidFill>
            </a:endParaRP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endParaRPr lang="en-US" sz="2100" dirty="0">
              <a:solidFill>
                <a:schemeClr val="bg1">
                  <a:lumMod val="10000"/>
                </a:schemeClr>
              </a:solidFill>
            </a:endParaRP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endParaRPr lang="en-US" sz="2100" dirty="0">
              <a:solidFill>
                <a:schemeClr val="bg1">
                  <a:lumMod val="10000"/>
                </a:schemeClr>
              </a:solidFill>
            </a:endParaRP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Fariseo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: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puntos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de vista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altamente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religiosos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y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conservadores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Gobernante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de los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judíos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, Maestro de Israel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Conocedor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de las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Escrituras</a:t>
            </a:r>
            <a:endParaRPr sz="2100" dirty="0">
              <a:solidFill>
                <a:schemeClr val="bg1">
                  <a:lumMod val="10000"/>
                </a:schemeClr>
              </a:solidFill>
            </a:endParaRP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(probable) Mayor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Viene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de la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oscuridad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/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noche</a:t>
            </a:r>
            <a:endParaRPr sz="2100" dirty="0">
              <a:solidFill>
                <a:schemeClr val="bg1">
                  <a:lumMod val="10000"/>
                </a:schemeClr>
              </a:solidFill>
            </a:endParaRP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Conocedor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/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respetuoso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de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Jesús</a:t>
            </a:r>
            <a:endParaRPr sz="2100" dirty="0">
              <a:solidFill>
                <a:schemeClr val="bg1">
                  <a:lumMod val="10000"/>
                </a:schemeClr>
              </a:solidFill>
            </a:endParaRP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Creyente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impresionado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por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las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señales</a:t>
            </a:r>
            <a:endParaRPr sz="2100" dirty="0">
              <a:solidFill>
                <a:schemeClr val="bg1">
                  <a:lumMod val="10000"/>
                </a:schemeClr>
              </a:solidFill>
            </a:endParaRP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Interesado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en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investigar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conceptos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espirituales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Confundido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por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las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declaraciones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de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Jesús</a:t>
            </a:r>
            <a:endParaRPr sz="2100" dirty="0">
              <a:solidFill>
                <a:schemeClr val="bg1">
                  <a:lumMod val="10000"/>
                </a:schemeClr>
              </a:solidFill>
            </a:endParaRPr>
          </a:p>
          <a:p>
            <a:pPr marL="342900" indent="-342900" defTabSz="621791">
              <a:lnSpc>
                <a:spcPct val="80000"/>
              </a:lnSpc>
              <a:spcBef>
                <a:spcPts val="100"/>
              </a:spcBef>
              <a:buFont typeface="Arial" panose="020B0604020202020204" pitchFamily="34" charset="0"/>
              <a:buChar char="•"/>
              <a:defRPr sz="2040">
                <a:solidFill>
                  <a:schemeClr val="accent6"/>
                </a:solidFill>
              </a:defRPr>
            </a:pP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Pensamiento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sz="2100" dirty="0" err="1">
                <a:solidFill>
                  <a:schemeClr val="bg1">
                    <a:lumMod val="10000"/>
                  </a:schemeClr>
                </a:solidFill>
              </a:rPr>
              <a:t>mundano</a:t>
            </a:r>
            <a:r>
              <a:rPr sz="2100" dirty="0">
                <a:solidFill>
                  <a:schemeClr val="bg1">
                    <a:lumMod val="10000"/>
                  </a:schemeClr>
                </a:solidFill>
              </a:rPr>
              <a:t> y carnal</a:t>
            </a:r>
          </a:p>
        </p:txBody>
      </p:sp>
      <p:sp>
        <p:nvSpPr>
          <p:cNvPr id="113" name="Title 1"/>
          <p:cNvSpPr txBox="1">
            <a:spLocks noGrp="1"/>
          </p:cNvSpPr>
          <p:nvPr>
            <p:ph type="title"/>
          </p:nvPr>
        </p:nvSpPr>
        <p:spPr>
          <a:xfrm>
            <a:off x="457200" y="325438"/>
            <a:ext cx="8229600" cy="825501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Profile of Nicodemus/ Perfil de Nicodemo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00">
        <p159:morph option="byObjec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1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1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 noGrp="1"/>
          </p:cNvSpPr>
          <p:nvPr>
            <p:ph type="title"/>
          </p:nvPr>
        </p:nvSpPr>
        <p:spPr>
          <a:xfrm>
            <a:off x="157653" y="342900"/>
            <a:ext cx="8884530" cy="76835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People Like Nicodemus /Gente cómo Nicodemo </a:t>
            </a:r>
          </a:p>
        </p:txBody>
      </p:sp>
      <p:sp>
        <p:nvSpPr>
          <p:cNvPr id="11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22249" y="1301750"/>
            <a:ext cx="8811995" cy="4286250"/>
          </a:xfrm>
          <a:prstGeom prst="rect">
            <a:avLst/>
          </a:prstGeom>
        </p:spPr>
        <p:txBody>
          <a:bodyPr numCol="2" spcCol="401068">
            <a:normAutofit/>
          </a:bodyPr>
          <a:lstStyle/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r>
              <a:rPr dirty="0"/>
              <a:t>Fearful (?)</a:t>
            </a:r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r>
              <a:rPr dirty="0"/>
              <a:t>Intellectual Arrogance</a:t>
            </a:r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r>
              <a:rPr dirty="0"/>
              <a:t>Ignorance/Misunderstanding</a:t>
            </a:r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r>
              <a:rPr dirty="0"/>
              <a:t>Fleshly &amp; Worldly</a:t>
            </a:r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r>
              <a:rPr dirty="0"/>
              <a:t>Unbelieving (though Religious / Spiritual)</a:t>
            </a:r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endParaRPr dirty="0"/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r>
              <a:rPr dirty="0" err="1"/>
              <a:t>Temeroso</a:t>
            </a:r>
            <a:r>
              <a:rPr dirty="0"/>
              <a:t> (?)</a:t>
            </a:r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r>
              <a:rPr dirty="0" err="1"/>
              <a:t>Arrogancia</a:t>
            </a:r>
            <a:r>
              <a:rPr dirty="0"/>
              <a:t> </a:t>
            </a:r>
            <a:r>
              <a:rPr dirty="0" err="1"/>
              <a:t>intelectual</a:t>
            </a:r>
            <a:endParaRPr dirty="0"/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r>
              <a:rPr dirty="0" err="1"/>
              <a:t>Ignorancia</a:t>
            </a:r>
            <a:r>
              <a:rPr dirty="0"/>
              <a:t> / </a:t>
            </a:r>
            <a:r>
              <a:rPr dirty="0" err="1"/>
              <a:t>malentendido</a:t>
            </a:r>
            <a:endParaRPr dirty="0"/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r>
              <a:rPr dirty="0"/>
              <a:t>Carnal y </a:t>
            </a:r>
            <a:r>
              <a:rPr dirty="0" err="1"/>
              <a:t>mundano</a:t>
            </a:r>
            <a:endParaRPr dirty="0"/>
          </a:p>
          <a:p>
            <a:pPr marL="457200" indent="-457200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3000"/>
            </a:pPr>
            <a:r>
              <a:rPr dirty="0" err="1"/>
              <a:t>Incrédulo</a:t>
            </a:r>
            <a:r>
              <a:rPr dirty="0"/>
              <a:t> (</a:t>
            </a:r>
            <a:r>
              <a:rPr dirty="0" err="1"/>
              <a:t>aunque</a:t>
            </a:r>
            <a:r>
              <a:rPr dirty="0"/>
              <a:t> </a:t>
            </a:r>
            <a:r>
              <a:rPr dirty="0" err="1"/>
              <a:t>religioso</a:t>
            </a:r>
            <a:r>
              <a:rPr dirty="0"/>
              <a:t> / </a:t>
            </a:r>
            <a:r>
              <a:rPr dirty="0" err="1"/>
              <a:t>espiritual</a:t>
            </a:r>
            <a:r>
              <a:rPr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649223">
              <a:defRPr sz="2556" spc="-71"/>
            </a:pPr>
            <a:r>
              <a:t>How does Jesus challenge the curious?</a:t>
            </a:r>
            <a:br/>
            <a:r>
              <a:t>¿Cómo desafía Jesús a los curiosos?</a:t>
            </a:r>
          </a:p>
        </p:txBody>
      </p:sp>
      <p:sp>
        <p:nvSpPr>
          <p:cNvPr id="12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50769" y="1357313"/>
            <a:ext cx="8674265" cy="4318860"/>
          </a:xfrm>
          <a:prstGeom prst="rect">
            <a:avLst/>
          </a:prstGeom>
        </p:spPr>
        <p:txBody>
          <a:bodyPr lIns="12700" tIns="12700" rIns="12700" bIns="12700" numCol="2" spcCol="433713">
            <a:noAutofit/>
          </a:bodyPr>
          <a:lstStyle/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/>
              <a:t>He places emphasis on the kingdom (v.3, 5)</a:t>
            </a:r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/>
              <a:t>Makes this conversation personal </a:t>
            </a:r>
          </a:p>
          <a:p>
            <a:pPr marL="449884" lvl="1" indent="-224942" defTabSz="749808">
              <a:lnSpc>
                <a:spcPct val="80000"/>
              </a:lnSpc>
              <a:spcBef>
                <a:spcPts val="3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/>
              <a:t>Jesus begins general (“unless </a:t>
            </a:r>
            <a:r>
              <a:rPr sz="2800" b="1" i="1" u="sng" dirty="0"/>
              <a:t>one</a:t>
            </a:r>
            <a:r>
              <a:rPr sz="2800" i="1" u="sng" dirty="0"/>
              <a:t>”</a:t>
            </a:r>
            <a:r>
              <a:rPr sz="2800" dirty="0"/>
              <a:t>)</a:t>
            </a:r>
          </a:p>
          <a:p>
            <a:pPr marL="449884" lvl="1" indent="-224942" defTabSz="749808">
              <a:lnSpc>
                <a:spcPct val="80000"/>
              </a:lnSpc>
              <a:spcBef>
                <a:spcPts val="3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/>
              <a:t>Then moves specifically to Nicodemus (“I say to </a:t>
            </a:r>
            <a:r>
              <a:rPr sz="2800" b="1" i="1" u="sng" dirty="0"/>
              <a:t>you</a:t>
            </a:r>
            <a:r>
              <a:rPr sz="2800" i="1" u="sng" dirty="0"/>
              <a:t>”</a:t>
            </a:r>
            <a:r>
              <a:rPr sz="2800" dirty="0"/>
              <a:t>)</a:t>
            </a:r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endParaRPr sz="2800" dirty="0"/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endParaRPr lang="en-US" sz="2800" dirty="0"/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endParaRPr lang="en-US" sz="2800" dirty="0"/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/>
              <a:t>Pone </a:t>
            </a:r>
            <a:r>
              <a:rPr sz="2800" dirty="0" err="1"/>
              <a:t>énfasis</a:t>
            </a:r>
            <a:r>
              <a:rPr sz="2800" dirty="0"/>
              <a:t> en el </a:t>
            </a:r>
            <a:r>
              <a:rPr sz="2800" dirty="0" err="1"/>
              <a:t>reino</a:t>
            </a:r>
            <a:r>
              <a:rPr sz="2800" dirty="0"/>
              <a:t> (v.3, 5)</a:t>
            </a:r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 err="1"/>
              <a:t>Hace</a:t>
            </a:r>
            <a:r>
              <a:rPr sz="2800" dirty="0"/>
              <a:t> </a:t>
            </a:r>
            <a:r>
              <a:rPr sz="2800" dirty="0" err="1"/>
              <a:t>que</a:t>
            </a:r>
            <a:r>
              <a:rPr sz="2800" dirty="0"/>
              <a:t> </a:t>
            </a:r>
            <a:r>
              <a:rPr sz="2800" dirty="0" err="1"/>
              <a:t>esta</a:t>
            </a:r>
            <a:r>
              <a:rPr sz="2800" dirty="0"/>
              <a:t> </a:t>
            </a:r>
            <a:r>
              <a:rPr sz="2800" dirty="0" err="1"/>
              <a:t>conversación</a:t>
            </a:r>
            <a:r>
              <a:rPr sz="2800" dirty="0"/>
              <a:t> sea personal</a:t>
            </a:r>
          </a:p>
          <a:p>
            <a:pPr marL="449884" lvl="1" indent="-224942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 err="1"/>
              <a:t>Jesús</a:t>
            </a:r>
            <a:r>
              <a:rPr sz="2800" dirty="0"/>
              <a:t> </a:t>
            </a:r>
            <a:r>
              <a:rPr sz="2800" dirty="0" err="1"/>
              <a:t>comienza</a:t>
            </a:r>
            <a:r>
              <a:rPr sz="2800" dirty="0"/>
              <a:t> en general (“a </a:t>
            </a:r>
            <a:r>
              <a:rPr sz="2800" dirty="0" err="1"/>
              <a:t>menos</a:t>
            </a:r>
            <a:r>
              <a:rPr sz="2800" dirty="0"/>
              <a:t> </a:t>
            </a:r>
            <a:r>
              <a:rPr sz="2800" dirty="0" err="1"/>
              <a:t>que</a:t>
            </a:r>
            <a:r>
              <a:rPr sz="2800" dirty="0"/>
              <a:t> </a:t>
            </a:r>
            <a:r>
              <a:rPr sz="2800" b="1" dirty="0"/>
              <a:t>uno</a:t>
            </a:r>
            <a:r>
              <a:rPr sz="2800" dirty="0"/>
              <a:t>”)</a:t>
            </a:r>
          </a:p>
          <a:p>
            <a:pPr marL="449884" lvl="1" indent="-224942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 err="1"/>
              <a:t>Luego</a:t>
            </a:r>
            <a:r>
              <a:rPr sz="2800" dirty="0"/>
              <a:t> </a:t>
            </a:r>
            <a:r>
              <a:rPr sz="2800" dirty="0" err="1"/>
              <a:t>pasa</a:t>
            </a:r>
            <a:r>
              <a:rPr sz="2800" dirty="0"/>
              <a:t> </a:t>
            </a:r>
            <a:r>
              <a:rPr sz="2800" dirty="0" err="1"/>
              <a:t>específicamente</a:t>
            </a:r>
            <a:r>
              <a:rPr sz="2800" dirty="0"/>
              <a:t> a </a:t>
            </a:r>
            <a:r>
              <a:rPr sz="2800" dirty="0" err="1"/>
              <a:t>Nicodemo</a:t>
            </a:r>
            <a:r>
              <a:rPr sz="2800" dirty="0"/>
              <a:t> (“Yo </a:t>
            </a:r>
            <a:r>
              <a:rPr sz="2800" dirty="0" err="1"/>
              <a:t>te</a:t>
            </a:r>
            <a:r>
              <a:rPr sz="2800" dirty="0"/>
              <a:t> </a:t>
            </a:r>
            <a:r>
              <a:rPr sz="2800" b="1" dirty="0" err="1"/>
              <a:t>digo</a:t>
            </a:r>
            <a:r>
              <a:rPr sz="2800" dirty="0"/>
              <a:t>”)</a:t>
            </a:r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endParaRPr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>
            <a:spLocks noGrp="1"/>
          </p:cNvSpPr>
          <p:nvPr>
            <p:ph type="title"/>
          </p:nvPr>
        </p:nvSpPr>
        <p:spPr>
          <a:xfrm>
            <a:off x="150769" y="444500"/>
            <a:ext cx="8882106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649223">
              <a:defRPr sz="2556" spc="-71"/>
            </a:pPr>
            <a:r>
              <a:rPr sz="2400" dirty="0"/>
              <a:t>How does Jesus challenge the curious?</a:t>
            </a:r>
            <a:r>
              <a:rPr lang="en-US" sz="2400" dirty="0"/>
              <a:t>/ </a:t>
            </a:r>
            <a:r>
              <a:rPr sz="2400" dirty="0"/>
              <a:t>¿Cómo </a:t>
            </a:r>
            <a:r>
              <a:rPr sz="2400" dirty="0" err="1"/>
              <a:t>desafía</a:t>
            </a:r>
            <a:r>
              <a:rPr sz="2400" dirty="0"/>
              <a:t> </a:t>
            </a:r>
            <a:r>
              <a:rPr sz="2400" dirty="0" err="1"/>
              <a:t>Jesús</a:t>
            </a:r>
            <a:r>
              <a:rPr sz="2400" dirty="0"/>
              <a:t> a los </a:t>
            </a:r>
            <a:r>
              <a:rPr sz="2400" dirty="0" err="1"/>
              <a:t>curiosos</a:t>
            </a:r>
            <a:r>
              <a:rPr sz="2400" dirty="0"/>
              <a:t>?</a:t>
            </a:r>
          </a:p>
        </p:txBody>
      </p:sp>
      <p:sp>
        <p:nvSpPr>
          <p:cNvPr id="12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50769" y="1404938"/>
            <a:ext cx="8882106" cy="4271235"/>
          </a:xfrm>
          <a:prstGeom prst="rect">
            <a:avLst/>
          </a:prstGeom>
        </p:spPr>
        <p:txBody>
          <a:bodyPr lIns="12700" tIns="12700" rIns="12700" bIns="12700" numCol="2" spcCol="433713">
            <a:normAutofit/>
          </a:bodyPr>
          <a:lstStyle/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/>
              <a:t>Calls for faith, transformation, and real commitment to God</a:t>
            </a:r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/>
              <a:t>Stays focused on issue at hand, not distracted</a:t>
            </a:r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endParaRPr sz="2800" dirty="0"/>
          </a:p>
          <a:p>
            <a:pPr marL="449884" lvl="1" indent="-224942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endParaRPr sz="2800" dirty="0"/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endParaRPr lang="en-US" sz="2800" dirty="0"/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endParaRPr lang="en-US" sz="2800" dirty="0"/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endParaRPr lang="en-US" sz="2800" dirty="0"/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 err="1"/>
              <a:t>Llamados</a:t>
            </a:r>
            <a:r>
              <a:rPr sz="2800" dirty="0"/>
              <a:t> a la fe, la </a:t>
            </a:r>
            <a:r>
              <a:rPr sz="2800" dirty="0" err="1"/>
              <a:t>transformación</a:t>
            </a:r>
            <a:r>
              <a:rPr sz="2800" dirty="0"/>
              <a:t> y el </a:t>
            </a:r>
            <a:r>
              <a:rPr sz="2800" dirty="0" err="1"/>
              <a:t>compromiso</a:t>
            </a:r>
            <a:r>
              <a:rPr sz="2800" dirty="0"/>
              <a:t> real con Dios</a:t>
            </a:r>
          </a:p>
          <a:p>
            <a:pPr marL="790813" indent="-790813" defTabSz="749808">
              <a:lnSpc>
                <a:spcPct val="80000"/>
              </a:lnSpc>
              <a:spcBef>
                <a:spcPts val="400"/>
              </a:spcBef>
              <a:buFontTx/>
              <a:buChar char="•"/>
              <a:defRPr sz="2460">
                <a:solidFill>
                  <a:srgbClr val="000000"/>
                </a:solidFill>
              </a:defRPr>
            </a:pPr>
            <a:r>
              <a:rPr sz="2800" dirty="0"/>
              <a:t>Se </a:t>
            </a:r>
            <a:r>
              <a:rPr sz="2800" dirty="0" err="1"/>
              <a:t>mantiene</a:t>
            </a:r>
            <a:r>
              <a:rPr sz="2800" dirty="0"/>
              <a:t> </a:t>
            </a:r>
            <a:r>
              <a:rPr sz="2800" dirty="0" err="1"/>
              <a:t>concentrado</a:t>
            </a:r>
            <a:r>
              <a:rPr sz="2800" dirty="0"/>
              <a:t> en el </a:t>
            </a:r>
            <a:r>
              <a:rPr sz="2800" dirty="0" err="1"/>
              <a:t>problema</a:t>
            </a:r>
            <a:r>
              <a:rPr sz="2800" dirty="0"/>
              <a:t> en </a:t>
            </a:r>
            <a:r>
              <a:rPr sz="2800" dirty="0" err="1"/>
              <a:t>cuestión</a:t>
            </a:r>
            <a:r>
              <a:rPr sz="2800" dirty="0"/>
              <a:t>, sin </a:t>
            </a:r>
            <a:r>
              <a:rPr sz="2800" dirty="0" err="1"/>
              <a:t>distraerse</a:t>
            </a:r>
            <a:r>
              <a:rPr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869509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>
            <a:spLocks noGrp="1"/>
          </p:cNvSpPr>
          <p:nvPr>
            <p:ph type="title"/>
          </p:nvPr>
        </p:nvSpPr>
        <p:spPr>
          <a:xfrm>
            <a:off x="134277" y="285750"/>
            <a:ext cx="8875446" cy="8255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649223">
              <a:defRPr sz="2556" spc="-71"/>
            </a:pPr>
            <a:r>
              <a:t>How does Jesus challenge the curious?</a:t>
            </a:r>
            <a:br/>
            <a:r>
              <a:t>¿Cómo desafía Jesús a los curiosos?</a:t>
            </a:r>
          </a:p>
        </p:txBody>
      </p:sp>
      <p:sp>
        <p:nvSpPr>
          <p:cNvPr id="12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34277" y="1166814"/>
            <a:ext cx="8875446" cy="4548186"/>
          </a:xfrm>
          <a:prstGeom prst="rect">
            <a:avLst/>
          </a:prstGeom>
        </p:spPr>
        <p:txBody>
          <a:bodyPr numCol="2" spcCol="443772">
            <a:noAutofit/>
          </a:bodyPr>
          <a:lstStyle/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2800" dirty="0"/>
              <a:t>Uses Scripture, Testimony, and Story in argumentation</a:t>
            </a:r>
          </a:p>
          <a:p>
            <a:pPr marL="411479" lvl="1" indent="-205739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2800" dirty="0"/>
              <a:t>“water…spirit” (v.5- perhaps an allusion to Ezekiel 36:25-26)</a:t>
            </a:r>
          </a:p>
          <a:p>
            <a:pPr marL="411479" lvl="1" indent="-205739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2800" dirty="0"/>
              <a:t>Highlights his testimony of things above (v.12)</a:t>
            </a:r>
          </a:p>
          <a:p>
            <a:pPr marL="411479" lvl="1" indent="-205739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2800" dirty="0"/>
              <a:t>Utilizes story of Moses’ Serpent to point to the Cross (see Numbers 21)</a:t>
            </a:r>
          </a:p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endParaRPr sz="2800" dirty="0"/>
          </a:p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endParaRPr lang="en-US" sz="2800" dirty="0"/>
          </a:p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lang="en-US" sz="2800" dirty="0" err="1"/>
              <a:t>Utiliza</a:t>
            </a:r>
            <a:r>
              <a:rPr sz="2800" dirty="0"/>
              <a:t> las </a:t>
            </a:r>
            <a:r>
              <a:rPr sz="2800" dirty="0" err="1"/>
              <a:t>Escrituras</a:t>
            </a:r>
            <a:r>
              <a:rPr sz="2800" dirty="0"/>
              <a:t>, el </a:t>
            </a:r>
            <a:r>
              <a:rPr sz="2800" dirty="0" err="1"/>
              <a:t>testimonio</a:t>
            </a:r>
            <a:r>
              <a:rPr sz="2800" dirty="0"/>
              <a:t> y la </a:t>
            </a:r>
            <a:r>
              <a:rPr sz="2800" dirty="0" err="1"/>
              <a:t>historia</a:t>
            </a:r>
            <a:r>
              <a:rPr sz="2800" dirty="0"/>
              <a:t> en la </a:t>
            </a:r>
            <a:r>
              <a:rPr sz="2800" dirty="0" err="1"/>
              <a:t>argumentación</a:t>
            </a:r>
            <a:r>
              <a:rPr sz="2800" dirty="0"/>
              <a:t>.</a:t>
            </a:r>
          </a:p>
          <a:p>
            <a:pPr marL="411479" lvl="1" indent="-205739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2800" dirty="0"/>
              <a:t>“</a:t>
            </a:r>
            <a:r>
              <a:rPr sz="2800" dirty="0" err="1"/>
              <a:t>agua</a:t>
            </a:r>
            <a:r>
              <a:rPr sz="2800" dirty="0"/>
              <a:t>…</a:t>
            </a:r>
            <a:r>
              <a:rPr sz="2800" dirty="0" err="1"/>
              <a:t>espíritu</a:t>
            </a:r>
            <a:r>
              <a:rPr sz="2800" dirty="0"/>
              <a:t>” (v.5- </a:t>
            </a:r>
            <a:r>
              <a:rPr sz="2800" dirty="0" err="1"/>
              <a:t>quizás</a:t>
            </a:r>
            <a:r>
              <a:rPr sz="2800" dirty="0"/>
              <a:t> </a:t>
            </a:r>
            <a:r>
              <a:rPr sz="2800" dirty="0" err="1"/>
              <a:t>una</a:t>
            </a:r>
            <a:r>
              <a:rPr sz="2800" dirty="0"/>
              <a:t> </a:t>
            </a:r>
            <a:r>
              <a:rPr sz="2800" dirty="0" err="1"/>
              <a:t>alusión</a:t>
            </a:r>
            <a:r>
              <a:rPr sz="2800" dirty="0"/>
              <a:t> a Ezequiel 36:25-26)</a:t>
            </a:r>
          </a:p>
          <a:p>
            <a:pPr marL="411479" lvl="1" indent="-205739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2800" dirty="0" err="1"/>
              <a:t>Destaca</a:t>
            </a:r>
            <a:r>
              <a:rPr sz="2800" dirty="0"/>
              <a:t> su </a:t>
            </a:r>
            <a:r>
              <a:rPr sz="2800" dirty="0" err="1"/>
              <a:t>testimonio</a:t>
            </a:r>
            <a:r>
              <a:rPr sz="2800" dirty="0"/>
              <a:t> de las </a:t>
            </a:r>
            <a:r>
              <a:rPr sz="2800" dirty="0" err="1"/>
              <a:t>cosas</a:t>
            </a:r>
            <a:r>
              <a:rPr sz="2800" dirty="0"/>
              <a:t> de </a:t>
            </a:r>
            <a:r>
              <a:rPr sz="2800" dirty="0" err="1"/>
              <a:t>arriba</a:t>
            </a:r>
            <a:r>
              <a:rPr sz="2800" dirty="0"/>
              <a:t> (v.12)</a:t>
            </a:r>
          </a:p>
          <a:p>
            <a:pPr marL="411479" lvl="1" indent="-205739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2800" dirty="0" err="1"/>
              <a:t>Utiliza</a:t>
            </a:r>
            <a:r>
              <a:rPr sz="2800" dirty="0"/>
              <a:t> la </a:t>
            </a:r>
            <a:r>
              <a:rPr sz="2800" dirty="0" err="1"/>
              <a:t>historia</a:t>
            </a:r>
            <a:r>
              <a:rPr sz="2800" dirty="0"/>
              <a:t> de la </a:t>
            </a:r>
            <a:r>
              <a:rPr sz="2800" dirty="0" err="1"/>
              <a:t>Serpiente</a:t>
            </a:r>
            <a:r>
              <a:rPr sz="2800" dirty="0"/>
              <a:t> de Moisés para </a:t>
            </a:r>
            <a:r>
              <a:rPr sz="2800" dirty="0" err="1"/>
              <a:t>señalar</a:t>
            </a:r>
            <a:r>
              <a:rPr sz="2800" dirty="0"/>
              <a:t> la Cruz (ver Números 21)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00">
        <p159:morph option="byObject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build="p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>
            <a:spLocks noGrp="1"/>
          </p:cNvSpPr>
          <p:nvPr>
            <p:ph type="title"/>
          </p:nvPr>
        </p:nvSpPr>
        <p:spPr>
          <a:xfrm>
            <a:off x="134277" y="285750"/>
            <a:ext cx="8875446" cy="8255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649223">
              <a:defRPr sz="2556" spc="-71"/>
            </a:pPr>
            <a:r>
              <a:t>How does Jesus challenge the curious?</a:t>
            </a:r>
            <a:br/>
            <a:r>
              <a:t>¿Cómo desafía Jesús a los curiosos?</a:t>
            </a:r>
          </a:p>
        </p:txBody>
      </p:sp>
      <p:sp>
        <p:nvSpPr>
          <p:cNvPr id="12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34277" y="1166814"/>
            <a:ext cx="8875446" cy="4548186"/>
          </a:xfrm>
          <a:prstGeom prst="rect">
            <a:avLst/>
          </a:prstGeom>
        </p:spPr>
        <p:txBody>
          <a:bodyPr numCol="2" spcCol="443772">
            <a:normAutofit/>
          </a:bodyPr>
          <a:lstStyle/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3200" dirty="0"/>
              <a:t>Strongly contrasts</a:t>
            </a:r>
            <a:r>
              <a:rPr lang="en-US" sz="3200" dirty="0"/>
              <a:t> </a:t>
            </a:r>
            <a:r>
              <a:rPr sz="3200" dirty="0"/>
              <a:t>Flesh/Spirit, Earthly/Heavenly</a:t>
            </a:r>
          </a:p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3200" dirty="0"/>
              <a:t>Ends teaching with the Love and Judgment of God in the Cross</a:t>
            </a:r>
          </a:p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endParaRPr lang="en-US" sz="3200" dirty="0"/>
          </a:p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endParaRPr lang="en-US" sz="3200" dirty="0"/>
          </a:p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endParaRPr lang="en-US" sz="3200" dirty="0"/>
          </a:p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3200" dirty="0" err="1"/>
              <a:t>Contrasta</a:t>
            </a:r>
            <a:r>
              <a:rPr sz="3200" dirty="0"/>
              <a:t> </a:t>
            </a:r>
            <a:r>
              <a:rPr sz="3200" dirty="0" err="1"/>
              <a:t>fuertemente</a:t>
            </a:r>
            <a:r>
              <a:rPr sz="3200" dirty="0"/>
              <a:t> Carne/</a:t>
            </a:r>
            <a:r>
              <a:rPr sz="3200" dirty="0" err="1"/>
              <a:t>Espíritu</a:t>
            </a:r>
            <a:r>
              <a:rPr sz="3200" dirty="0"/>
              <a:t>, </a:t>
            </a:r>
            <a:r>
              <a:rPr sz="3200" dirty="0" err="1"/>
              <a:t>Terrenal</a:t>
            </a:r>
            <a:r>
              <a:rPr sz="3200" dirty="0"/>
              <a:t>/Celestial</a:t>
            </a:r>
          </a:p>
          <a:p>
            <a:pPr marL="723304" indent="-723304" defTabSz="685800">
              <a:lnSpc>
                <a:spcPct val="80000"/>
              </a:lnSpc>
              <a:spcBef>
                <a:spcPts val="300"/>
              </a:spcBef>
              <a:buFontTx/>
              <a:buChar char="•"/>
              <a:defRPr sz="2250">
                <a:solidFill>
                  <a:srgbClr val="000000"/>
                </a:solidFill>
              </a:defRPr>
            </a:pPr>
            <a:r>
              <a:rPr sz="3200" dirty="0" err="1"/>
              <a:t>Finaliza</a:t>
            </a:r>
            <a:r>
              <a:rPr sz="3200" dirty="0"/>
              <a:t> la </a:t>
            </a:r>
            <a:r>
              <a:rPr sz="3200" dirty="0" err="1"/>
              <a:t>enseñanza</a:t>
            </a:r>
            <a:r>
              <a:rPr sz="3200" dirty="0"/>
              <a:t> con el Amor y </a:t>
            </a:r>
            <a:r>
              <a:rPr sz="3200" dirty="0" err="1"/>
              <a:t>Juicio</a:t>
            </a:r>
            <a:r>
              <a:rPr sz="3200" dirty="0"/>
              <a:t> de Dios en la Cruz</a:t>
            </a:r>
          </a:p>
        </p:txBody>
      </p:sp>
    </p:spTree>
    <p:extLst>
      <p:ext uri="{BB962C8B-B14F-4D97-AF65-F5344CB8AC3E}">
        <p14:creationId xmlns:p14="http://schemas.microsoft.com/office/powerpoint/2010/main" val="19138867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12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build="p" animBg="1" advAuto="0"/>
    </p:bldLst>
  </p:timing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A7A7A7"/>
      </a:dk2>
      <a:lt2>
        <a:srgbClr val="535353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FF00FF"/>
      </a:folHlink>
    </a:clrScheme>
    <a:fontScheme name="Clarity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FF00FF"/>
      </a:folHlink>
    </a:clrScheme>
    <a:fontScheme name="Clarity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(16:10)</PresentationFormat>
  <Slides>11</Slides>
  <Notes>8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PowerPoint Presentation</vt:lpstr>
      <vt:lpstr>Jesus and the Curious</vt:lpstr>
      <vt:lpstr>Profile of Nicodemus/ Perfil de Nicodemo</vt:lpstr>
      <vt:lpstr>Profile of Nicodemus/ Perfil de Nicodemo</vt:lpstr>
      <vt:lpstr>People Like Nicodemus /Gente cómo Nicodemo </vt:lpstr>
      <vt:lpstr>How does Jesus challenge the curious? ¿Cómo desafía Jesús a los curiosos?</vt:lpstr>
      <vt:lpstr>How does Jesus challenge the curious?/ ¿Cómo desafía Jesús a los curiosos?</vt:lpstr>
      <vt:lpstr>How does Jesus challenge the curious? ¿Cómo desafía Jesús a los curiosos?</vt:lpstr>
      <vt:lpstr>How does Jesus challenge the curious? ¿Cómo desafía Jesús a los curiosos?</vt:lpstr>
      <vt:lpstr>Challenging the Curious Like Jesus Did/Desafiando a los curiosos como lo hizo Jesús</vt:lpstr>
      <vt:lpstr>Challenging the Curious Like Jesus Did/Desafiando a los curiosos como lo hizo Jesús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John-Paul Flores</cp:lastModifiedBy>
  <cp:revision>1</cp:revision>
  <dcterms:modified xsi:type="dcterms:W3CDTF">2024-04-14T14:49:23Z</dcterms:modified>
</cp:coreProperties>
</file>