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3" r:id="rId5"/>
    <p:sldId id="268" r:id="rId6"/>
    <p:sldId id="264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D5CD3-D069-46A2-B07F-3DE7A2C885D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90C6-A942-4409-863B-4C2ECA3A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8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47B86-5F0F-0ECF-7697-23FB6A0EC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E458D-51AE-DD4F-F491-D560AF772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C71CC-CE6E-A1DD-5D91-C932519D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E9387-8698-D12A-6CF2-E1E9345A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7BE06-1ED5-8610-5AC3-83AD969F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59FB-30C2-FDCF-FB55-3E3E7808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ECA7F-5D29-8B1E-A4CB-1D301B6CE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B5FFB-0019-CDC4-809A-E2F6BC04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7C61A-C198-AC19-3964-FC1F60BD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A6DB-6D4B-D9FD-9D3E-69C9B758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4AB86-CC27-9DDE-6060-B3EE5C3F1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B46DA-05C7-CBC8-AF7C-EBCFE3646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4D54A-3235-3B55-6D3C-E136EA80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0C4C-F263-1D0F-A59A-A2D5FA85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D2F5-FAE5-FF7D-501A-FBFCC2FF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4861-D83D-C702-ECFD-1286A54C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603B-498E-65C6-2780-BC3DEAD4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95775-3D01-A73C-ED59-6188355A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9186-54B0-48D0-FA70-62CCD0EC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81A79-B7D0-4F23-5A9C-30B28A7C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1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A32BB-A05C-673D-3347-92C0DFDE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D16BF-3202-99A7-735C-B6BAC3C17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C910B-D857-ACB4-EFBA-185218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BF86-9E0E-28FD-4529-06AC27BC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36200-7D3E-1C61-62FB-4585B699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B7F7-C3E6-F7AA-CC84-39109775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B6108-AA37-EC83-9513-43FB3F118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9507B-6814-E1A5-9B4F-D11A23761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CCDC2-2225-60CE-C63E-0DC9D7A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DDC4C-FBD8-48A2-EEE4-3C0FD6EC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8C36C-AB53-70CB-B4BA-EA12A24A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3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9169-9690-4167-BBCD-8D97A6EE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17984-C703-C6C3-71C0-051089DF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252CA-6241-F6C1-72D1-1072221D7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D14E11-A593-98AA-69DF-469319AF6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EC4C9-7FD1-7C5F-66D9-1DA31D31E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77869-D53A-EA15-4E87-2B2B51E1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24DC9-D4B5-9962-A6C6-63C6BEB8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924059-7B54-25D4-64B7-FBB3ACC6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D6AE-3998-FE54-A978-BEE00BC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9941F-917C-EC2C-2AAB-D7EAC755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AEE539-3969-9E50-70ED-E5BBC6F9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F0DD1-B2A5-9E7F-FA60-62B94DEC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4BC50-C1A5-3D34-1D49-1A95F159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6D83B-5689-BF8E-4FA9-2ACD6A85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D7E47-4B06-2975-006B-337D067B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DF58-71D4-B809-52AA-95248271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4F6FB-7B0A-1CAB-2559-25D745CA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30FD-A68B-B83A-9A07-1C36D63C1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1A91-7538-426B-7A20-AB1FC47D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E80C0-4B92-D38F-2482-095D3DDF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4F630-86A4-3879-A5A4-DDFBBBDD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3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887F-CF50-89FA-3304-5840E0C5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4875F-3702-EF10-7730-758362EE7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ADA68-09C8-5F1E-B421-ABBB18FAA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66AFC-8D37-019A-777D-F5FB78F7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02C7-6F75-99E3-3DB8-FC8EFD0F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62B5B-50A6-A8A6-49ED-F8E462ED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85BDB-4830-E880-66BB-61898F77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C7BE3-C0D6-87CD-9D74-869E7E2B9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9F503-69B6-5598-BC86-7CFE9C0F2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239B-02FD-44F2-9293-A9C5D2BB542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4077-8527-2BF9-DDB2-D4D783230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FFAE-D2B8-7F29-DBD7-4B641DD25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790C-1D34-4029-BB55-795447581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ames+5%3A13-16&amp;version=NASB#fen-NASB-30356a" TargetMode="External"/><Relationship Id="rId7" Type="http://schemas.openxmlformats.org/officeDocument/2006/relationships/hyperlink" Target="https://www.biblegateway.com/passage/?search=James+5%3A13-16&amp;version=NASB#fen-NASB-30358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egateway.com/passage/?search=James+5%3A13-16&amp;version=NASB#fen-NASB-30358d" TargetMode="External"/><Relationship Id="rId5" Type="http://schemas.openxmlformats.org/officeDocument/2006/relationships/hyperlink" Target="https://www.biblegateway.com/passage/?search=James+5%3A13-16&amp;version=NASB#fen-NASB-30357c" TargetMode="External"/><Relationship Id="rId4" Type="http://schemas.openxmlformats.org/officeDocument/2006/relationships/hyperlink" Target="https://www.biblegateway.com/passage/?search=James+5%3A13-16&amp;version=NASB#fen-NASB-30357b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4B14F38-5B39-2234-52B2-AECE0C7ED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C9E2C1-86A8-2A9F-8A47-E632233714A8}"/>
              </a:ext>
            </a:extLst>
          </p:cNvPr>
          <p:cNvSpPr txBox="1"/>
          <p:nvPr/>
        </p:nvSpPr>
        <p:spPr>
          <a:xfrm>
            <a:off x="3677264" y="1710813"/>
            <a:ext cx="7796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Perpetua" panose="02020502060401020303" pitchFamily="18" charset="0"/>
              </a:rPr>
              <a:t>THE NECESSITY FOR PRAYER </a:t>
            </a:r>
          </a:p>
        </p:txBody>
      </p:sp>
    </p:spTree>
    <p:extLst>
      <p:ext uri="{BB962C8B-B14F-4D97-AF65-F5344CB8AC3E}">
        <p14:creationId xmlns:p14="http://schemas.microsoft.com/office/powerpoint/2010/main" val="76751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472ADD-4A99-5321-52E6-3A3A994F105E}"/>
              </a:ext>
            </a:extLst>
          </p:cNvPr>
          <p:cNvSpPr txBox="1"/>
          <p:nvPr/>
        </p:nvSpPr>
        <p:spPr>
          <a:xfrm>
            <a:off x="3695700" y="552758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James 5:13-16</a:t>
            </a:r>
            <a:endParaRPr lang="en-US" sz="2800" b="1" i="0" baseline="30000" dirty="0">
              <a:solidFill>
                <a:schemeClr val="bg2"/>
              </a:solidFill>
              <a:effectLst/>
              <a:latin typeface="system-ui"/>
            </a:endParaRPr>
          </a:p>
          <a:p>
            <a:r>
              <a:rPr lang="en-US" sz="2800" b="1" i="0" baseline="30000" dirty="0">
                <a:solidFill>
                  <a:schemeClr val="bg2"/>
                </a:solidFill>
                <a:effectLst/>
                <a:latin typeface="system-ui"/>
              </a:rPr>
              <a:t>13 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Is anyone among you suffering? </a:t>
            </a:r>
            <a:r>
              <a:rPr lang="en-US" sz="2800" b="0" i="1" dirty="0">
                <a:solidFill>
                  <a:schemeClr val="bg2"/>
                </a:solidFill>
                <a:effectLst/>
                <a:latin typeface="system-ui"/>
              </a:rPr>
              <a:t>Then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 he must </a:t>
            </a:r>
            <a:r>
              <a:rPr lang="en-US" sz="2800" b="0" i="0" dirty="0">
                <a:solidFill>
                  <a:schemeClr val="accent4"/>
                </a:solidFill>
                <a:effectLst/>
                <a:latin typeface="system-ui"/>
              </a:rPr>
              <a:t>pray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. Is anyone cheerful? He is to sing praises. </a:t>
            </a:r>
            <a:r>
              <a:rPr lang="en-US" sz="2800" b="1" i="0" baseline="30000" dirty="0">
                <a:solidFill>
                  <a:schemeClr val="bg2"/>
                </a:solidFill>
                <a:effectLst/>
                <a:latin typeface="system-ui"/>
              </a:rPr>
              <a:t>14 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Is anyone among you sick? </a:t>
            </a:r>
            <a:r>
              <a:rPr lang="en-US" sz="2800" b="0" i="1" dirty="0">
                <a:solidFill>
                  <a:schemeClr val="bg2"/>
                </a:solidFill>
                <a:effectLst/>
                <a:latin typeface="system-ui"/>
              </a:rPr>
              <a:t>Then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 he must call for the elders of the church and they are to </a:t>
            </a:r>
            <a:r>
              <a:rPr lang="en-US" sz="2800" b="0" i="0" dirty="0">
                <a:solidFill>
                  <a:schemeClr val="accent4"/>
                </a:solidFill>
                <a:effectLst/>
                <a:latin typeface="system-ui"/>
              </a:rPr>
              <a:t>pray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 over him, 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[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  <a:hlinkClick r:id="rId3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]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anointing him with oil in the name of the Lord; </a:t>
            </a:r>
            <a:r>
              <a:rPr lang="en-US" sz="2800" b="1" i="0" baseline="30000" dirty="0">
                <a:solidFill>
                  <a:schemeClr val="bg2"/>
                </a:solidFill>
                <a:effectLst/>
                <a:latin typeface="system-ui"/>
              </a:rPr>
              <a:t>15 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and the </a:t>
            </a:r>
            <a:r>
              <a:rPr lang="en-US" sz="2800" b="0" i="0" dirty="0">
                <a:solidFill>
                  <a:schemeClr val="accent4"/>
                </a:solidFill>
                <a:effectLst/>
                <a:latin typeface="system-ui"/>
              </a:rPr>
              <a:t>prayer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 of faith will 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[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  <a:hlinkClick r:id="rId4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]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restore the one who is sick, and the Lord will raise him up, and if he has committed sins, 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[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  <a:hlinkClick r:id="rId5" tooltip="See footnote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]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they will be forgiven him. </a:t>
            </a:r>
            <a:r>
              <a:rPr lang="en-US" sz="2800" b="1" i="0" baseline="30000" dirty="0">
                <a:solidFill>
                  <a:schemeClr val="bg2"/>
                </a:solidFill>
                <a:effectLst/>
                <a:latin typeface="system-ui"/>
              </a:rPr>
              <a:t>16 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Therefore, confess your sins to one another, and </a:t>
            </a:r>
            <a:r>
              <a:rPr lang="en-US" sz="2800" b="0" i="0" dirty="0">
                <a:solidFill>
                  <a:schemeClr val="accent4"/>
                </a:solidFill>
                <a:effectLst/>
                <a:latin typeface="system-ui"/>
              </a:rPr>
              <a:t>pray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 for one another so that you may be healed. A 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[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  <a:hlinkClick r:id="rId6" tooltip="See footnote 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]</a:t>
            </a:r>
            <a:r>
              <a:rPr lang="en-US" sz="2800" b="0" i="0" dirty="0">
                <a:solidFill>
                  <a:schemeClr val="accent4"/>
                </a:solidFill>
                <a:effectLst/>
                <a:latin typeface="system-ui"/>
              </a:rPr>
              <a:t>prayer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 of a righteous person, when it is 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[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  <a:hlinkClick r:id="rId7" tooltip="See footnote 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2800" b="0" i="0" baseline="30000" dirty="0">
                <a:solidFill>
                  <a:schemeClr val="bg2"/>
                </a:solidFill>
                <a:effectLst/>
                <a:latin typeface="system-ui"/>
              </a:rPr>
              <a:t>]</a:t>
            </a:r>
            <a:r>
              <a:rPr lang="en-US" sz="2800" b="0" i="0" dirty="0">
                <a:solidFill>
                  <a:schemeClr val="bg2"/>
                </a:solidFill>
                <a:effectLst/>
                <a:latin typeface="system-ui"/>
              </a:rPr>
              <a:t>brought about, can accomplish much.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7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28D776-30F0-9875-6BC7-0EBD3CA060BA}"/>
              </a:ext>
            </a:extLst>
          </p:cNvPr>
          <p:cNvSpPr txBox="1"/>
          <p:nvPr/>
        </p:nvSpPr>
        <p:spPr>
          <a:xfrm>
            <a:off x="3440061" y="436702"/>
            <a:ext cx="9017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Prayer Should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B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e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M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ade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O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n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A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D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aily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B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asis</a:t>
            </a:r>
            <a:endParaRPr lang="en-US" sz="4000" dirty="0">
              <a:solidFill>
                <a:schemeClr val="accent4"/>
              </a:solidFill>
              <a:latin typeface="Perpetua" panose="02020502060401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BE8C2-9D81-287D-3D68-DA13BCB3087A}"/>
              </a:ext>
            </a:extLst>
          </p:cNvPr>
          <p:cNvSpPr txBox="1"/>
          <p:nvPr/>
        </p:nvSpPr>
        <p:spPr>
          <a:xfrm>
            <a:off x="4641440" y="1825625"/>
            <a:ext cx="75505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5:17 pray without ceasing; 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E7F16A-D4ED-D6CE-455C-DB507AE4EC74}"/>
              </a:ext>
            </a:extLst>
          </p:cNvPr>
          <p:cNvSpPr txBox="1"/>
          <p:nvPr/>
        </p:nvSpPr>
        <p:spPr>
          <a:xfrm>
            <a:off x="4641440" y="3047186"/>
            <a:ext cx="7305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when times are good and when they are bad</a:t>
            </a:r>
          </a:p>
        </p:txBody>
      </p:sp>
    </p:spTree>
    <p:extLst>
      <p:ext uri="{BB962C8B-B14F-4D97-AF65-F5344CB8AC3E}">
        <p14:creationId xmlns:p14="http://schemas.microsoft.com/office/powerpoint/2010/main" val="197761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28D776-30F0-9875-6BC7-0EBD3CA060BA}"/>
              </a:ext>
            </a:extLst>
          </p:cNvPr>
          <p:cNvSpPr txBox="1"/>
          <p:nvPr/>
        </p:nvSpPr>
        <p:spPr>
          <a:xfrm>
            <a:off x="4012790" y="230188"/>
            <a:ext cx="8179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Prayer C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hallenges Us To Be Better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851B3-6D2C-83E5-1EC8-AFAE9328269A}"/>
              </a:ext>
            </a:extLst>
          </p:cNvPr>
          <p:cNvSpPr txBox="1"/>
          <p:nvPr/>
        </p:nvSpPr>
        <p:spPr>
          <a:xfrm>
            <a:off x="4012790" y="1690688"/>
            <a:ext cx="81792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man’s instinct to protect themselves and, in this situation, people wouldn’t have been as open about their prayer life…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A86224-C940-C291-0D10-6AE6031E874C}"/>
              </a:ext>
            </a:extLst>
          </p:cNvPr>
          <p:cNvSpPr txBox="1"/>
          <p:nvPr/>
        </p:nvSpPr>
        <p:spPr>
          <a:xfrm>
            <a:off x="4012790" y="3428187"/>
            <a:ext cx="80034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was completely left in God’s hands (V.17) 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D183A6-E10A-4FB5-3503-B785B3593BF3}"/>
              </a:ext>
            </a:extLst>
          </p:cNvPr>
          <p:cNvSpPr txBox="1"/>
          <p:nvPr/>
        </p:nvSpPr>
        <p:spPr>
          <a:xfrm>
            <a:off x="4012790" y="4436249"/>
            <a:ext cx="7431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pushes you of your comfort zone</a:t>
            </a:r>
          </a:p>
        </p:txBody>
      </p:sp>
    </p:spTree>
    <p:extLst>
      <p:ext uri="{BB962C8B-B14F-4D97-AF65-F5344CB8AC3E}">
        <p14:creationId xmlns:p14="http://schemas.microsoft.com/office/powerpoint/2010/main" val="42712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A372-17DB-B59B-64CD-9DC17FF6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490190-A289-166D-62B8-ECAE45019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3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28D776-30F0-9875-6BC7-0EBD3CA060BA}"/>
              </a:ext>
            </a:extLst>
          </p:cNvPr>
          <p:cNvSpPr txBox="1"/>
          <p:nvPr/>
        </p:nvSpPr>
        <p:spPr>
          <a:xfrm>
            <a:off x="4012790" y="230188"/>
            <a:ext cx="8179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Prayer Can Put The Odds In </a:t>
            </a:r>
            <a:r>
              <a:rPr lang="en-US" sz="4000" dirty="0">
                <a:solidFill>
                  <a:schemeClr val="accent4"/>
                </a:solidFill>
                <a:latin typeface="Perpetua" panose="02020502060401020303" pitchFamily="18" charset="0"/>
              </a:rPr>
              <a:t>Y</a:t>
            </a:r>
            <a:r>
              <a:rPr lang="en-US" sz="4000" b="0" i="0" dirty="0">
                <a:solidFill>
                  <a:schemeClr val="accent4"/>
                </a:solidFill>
                <a:effectLst/>
                <a:latin typeface="Perpetua" panose="02020502060401020303" pitchFamily="18" charset="0"/>
              </a:rPr>
              <a:t>our Favor</a:t>
            </a:r>
            <a:endParaRPr lang="en-US" sz="4000" dirty="0">
              <a:solidFill>
                <a:schemeClr val="accent4"/>
              </a:solidFill>
              <a:latin typeface="Perpetua" panose="02020502060401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67DCF6-BDE3-9111-BCCB-33BCC412D887}"/>
              </a:ext>
            </a:extLst>
          </p:cNvPr>
          <p:cNvSpPr txBox="1"/>
          <p:nvPr/>
        </p:nvSpPr>
        <p:spPr>
          <a:xfrm>
            <a:off x="4012790" y="1769596"/>
            <a:ext cx="6341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 is for you who can be against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50692-10D4-F8FA-BDB0-AB92E45854B2}"/>
              </a:ext>
            </a:extLst>
          </p:cNvPr>
          <p:cNvSpPr txBox="1"/>
          <p:nvPr/>
        </p:nvSpPr>
        <p:spPr>
          <a:xfrm>
            <a:off x="4012790" y="3176159"/>
            <a:ext cx="734101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Peter 3:12 "For the eyes of the Lord are toward the righteous, And His ears attend to their prayer, But the face of the Lord is against those who do evil." </a:t>
            </a:r>
            <a:endParaRPr lang="en-US" sz="32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6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BB2F3E-19DC-02AE-8348-1E894B0E03AA}"/>
              </a:ext>
            </a:extLst>
          </p:cNvPr>
          <p:cNvSpPr txBox="1"/>
          <p:nvPr/>
        </p:nvSpPr>
        <p:spPr>
          <a:xfrm>
            <a:off x="6096000" y="230188"/>
            <a:ext cx="467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Privileges Of Prayer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FA521-0181-7EDB-0A90-B164D165FC32}"/>
              </a:ext>
            </a:extLst>
          </p:cNvPr>
          <p:cNvSpPr txBox="1"/>
          <p:nvPr/>
        </p:nvSpPr>
        <p:spPr>
          <a:xfrm>
            <a:off x="3588776" y="1258529"/>
            <a:ext cx="85245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You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kern="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kern="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sn’t Limited To Just 1 Place (Jonah 2:1).</a:t>
            </a:r>
            <a:endParaRPr lang="en-US" sz="32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Prayers Don’t Have To Be Long (Nehemiah 2:4).</a:t>
            </a:r>
          </a:p>
          <a:p>
            <a:endParaRPr lang="en-US" sz="3200" kern="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Gives You Peace (Philippians 4:6-7).</a:t>
            </a:r>
            <a:endParaRPr lang="en-US" sz="3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2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79A9-F130-BE3A-EEFB-C0FB7A50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9067-3A6D-16B9-779B-5BAF16E2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05D39-4D25-3407-0415-34606901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C6387F-DA8E-7D52-EDA1-F33A41E5B8C4}"/>
              </a:ext>
            </a:extLst>
          </p:cNvPr>
          <p:cNvSpPr txBox="1"/>
          <p:nvPr/>
        </p:nvSpPr>
        <p:spPr>
          <a:xfrm>
            <a:off x="4962832" y="213360"/>
            <a:ext cx="6390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kern="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does God not answer my prayers?</a:t>
            </a:r>
            <a:endParaRPr lang="en-US" sz="4000" kern="1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D20C0B-F644-54BC-D62B-DCF11BFFE550}"/>
              </a:ext>
            </a:extLst>
          </p:cNvPr>
          <p:cNvSpPr txBox="1"/>
          <p:nvPr/>
        </p:nvSpPr>
        <p:spPr>
          <a:xfrm>
            <a:off x="4962832" y="2055813"/>
            <a:ext cx="7020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won’t answer a man who is living in sin or refuses Him (Proverbs 28:9).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F5F3C-D4D6-8E66-1C68-15AB536C09E7}"/>
              </a:ext>
            </a:extLst>
          </p:cNvPr>
          <p:cNvSpPr txBox="1"/>
          <p:nvPr/>
        </p:nvSpPr>
        <p:spPr>
          <a:xfrm>
            <a:off x="4962832" y="3497442"/>
            <a:ext cx="69489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won’t answer the Christian who is living in sin (Psalm 66:18).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43802-8B40-C676-4A84-01C00119FAB4}"/>
              </a:ext>
            </a:extLst>
          </p:cNvPr>
          <p:cNvSpPr txBox="1"/>
          <p:nvPr/>
        </p:nvSpPr>
        <p:spPr>
          <a:xfrm>
            <a:off x="4962832" y="4939071"/>
            <a:ext cx="69489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won’t answer a prayer said with wrong motives (James 4:3).</a:t>
            </a:r>
            <a:endParaRPr lang="en-US" sz="2800" kern="1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4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4B14F38-5B39-2234-52B2-AECE0C7ED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C9E2C1-86A8-2A9F-8A47-E632233714A8}"/>
              </a:ext>
            </a:extLst>
          </p:cNvPr>
          <p:cNvSpPr txBox="1"/>
          <p:nvPr/>
        </p:nvSpPr>
        <p:spPr>
          <a:xfrm>
            <a:off x="3677264" y="1710813"/>
            <a:ext cx="7796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Perpetua" panose="02020502060401020303" pitchFamily="18" charset="0"/>
              </a:rPr>
              <a:t>THE NECESSITY OF PRAYER </a:t>
            </a:r>
          </a:p>
        </p:txBody>
      </p:sp>
    </p:spTree>
    <p:extLst>
      <p:ext uri="{BB962C8B-B14F-4D97-AF65-F5344CB8AC3E}">
        <p14:creationId xmlns:p14="http://schemas.microsoft.com/office/powerpoint/2010/main" val="263716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340</TotalTime>
  <Words>373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Perpetua</vt:lpstr>
      <vt:lpstr>system-ui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Lookadoo</dc:creator>
  <cp:lastModifiedBy>Steve Patton</cp:lastModifiedBy>
  <cp:revision>5</cp:revision>
  <dcterms:created xsi:type="dcterms:W3CDTF">2024-04-06T16:52:47Z</dcterms:created>
  <dcterms:modified xsi:type="dcterms:W3CDTF">2024-04-07T14:11:07Z</dcterms:modified>
</cp:coreProperties>
</file>